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2"/>
  </p:notesMasterIdLst>
  <p:sldIdLst>
    <p:sldId id="256" r:id="rId2"/>
    <p:sldId id="281" r:id="rId3"/>
    <p:sldId id="282" r:id="rId4"/>
    <p:sldId id="267" r:id="rId5"/>
    <p:sldId id="276" r:id="rId6"/>
    <p:sldId id="265" r:id="rId7"/>
    <p:sldId id="274" r:id="rId8"/>
    <p:sldId id="275" r:id="rId9"/>
    <p:sldId id="277" r:id="rId10"/>
    <p:sldId id="279" r:id="rId11"/>
    <p:sldId id="280" r:id="rId12"/>
    <p:sldId id="268" r:id="rId13"/>
    <p:sldId id="269" r:id="rId14"/>
    <p:sldId id="270" r:id="rId15"/>
    <p:sldId id="271" r:id="rId16"/>
    <p:sldId id="272" r:id="rId17"/>
    <p:sldId id="284" r:id="rId18"/>
    <p:sldId id="285" r:id="rId19"/>
    <p:sldId id="273" r:id="rId20"/>
    <p:sldId id="26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3568" autoAdjust="0"/>
  </p:normalViewPr>
  <p:slideViewPr>
    <p:cSldViewPr snapToGrid="0" showGuides="1">
      <p:cViewPr varScale="1">
        <p:scale>
          <a:sx n="103" d="100"/>
          <a:sy n="103" d="100"/>
        </p:scale>
        <p:origin x="121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84E119-07F5-43D2-B5DF-56BF03A3057B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F2E8DE-282C-4080-AB97-DFD7781BBFC0}">
      <dgm:prSet/>
      <dgm:spPr/>
      <dgm:t>
        <a:bodyPr/>
        <a:lstStyle/>
        <a:p>
          <a:r>
            <a:rPr lang="zh-CN"/>
            <a:t>只剩</a:t>
          </a:r>
          <a:r>
            <a:rPr lang="en-US"/>
            <a:t>4</a:t>
          </a:r>
          <a:r>
            <a:rPr lang="zh-CN"/>
            <a:t>号和</a:t>
          </a:r>
          <a:r>
            <a:rPr lang="en-US"/>
            <a:t>5</a:t>
          </a:r>
          <a:r>
            <a:rPr lang="zh-CN"/>
            <a:t>号的话，</a:t>
          </a:r>
          <a:r>
            <a:rPr lang="en-US"/>
            <a:t>4</a:t>
          </a:r>
          <a:r>
            <a:rPr lang="zh-CN"/>
            <a:t>号分配方案只能是（</a:t>
          </a:r>
          <a:r>
            <a:rPr lang="en-US"/>
            <a:t>0</a:t>
          </a:r>
          <a:r>
            <a:rPr lang="zh-CN"/>
            <a:t>，</a:t>
          </a:r>
          <a:r>
            <a:rPr lang="en-US"/>
            <a:t>100</a:t>
          </a:r>
          <a:r>
            <a:rPr lang="zh-CN"/>
            <a:t>），否则</a:t>
          </a:r>
          <a:r>
            <a:rPr lang="en-US"/>
            <a:t>5</a:t>
          </a:r>
          <a:r>
            <a:rPr lang="zh-CN"/>
            <a:t>号一定投反对票让</a:t>
          </a:r>
          <a:r>
            <a:rPr lang="en-US"/>
            <a:t>4</a:t>
          </a:r>
          <a:r>
            <a:rPr lang="zh-CN"/>
            <a:t>号喂鲨鱼，以独吞全部金币。</a:t>
          </a:r>
          <a:endParaRPr lang="en-US"/>
        </a:p>
      </dgm:t>
    </dgm:pt>
    <dgm:pt modelId="{76AA4D0B-5C51-48D4-B8D5-95BCF5CC48F6}" type="parTrans" cxnId="{49F79A50-BC26-4949-852C-6E1A9F8EB6ED}">
      <dgm:prSet/>
      <dgm:spPr/>
      <dgm:t>
        <a:bodyPr/>
        <a:lstStyle/>
        <a:p>
          <a:endParaRPr lang="en-US"/>
        </a:p>
      </dgm:t>
    </dgm:pt>
    <dgm:pt modelId="{0BAB9B73-CAC5-405F-A0F0-73CC39E93A26}" type="sibTrans" cxnId="{49F79A50-BC26-4949-852C-6E1A9F8EB6ED}">
      <dgm:prSet/>
      <dgm:spPr/>
      <dgm:t>
        <a:bodyPr/>
        <a:lstStyle/>
        <a:p>
          <a:endParaRPr lang="en-US"/>
        </a:p>
      </dgm:t>
    </dgm:pt>
    <dgm:pt modelId="{EF713644-6136-4208-BBEF-7022AE2349F9}">
      <dgm:prSet/>
      <dgm:spPr/>
      <dgm:t>
        <a:bodyPr/>
        <a:lstStyle/>
        <a:p>
          <a:r>
            <a:rPr lang="zh-CN"/>
            <a:t>只剩下</a:t>
          </a:r>
          <a:r>
            <a:rPr lang="en-US"/>
            <a:t>3</a:t>
          </a:r>
          <a:r>
            <a:rPr lang="zh-CN"/>
            <a:t>，</a:t>
          </a:r>
          <a:r>
            <a:rPr lang="en-US"/>
            <a:t>4</a:t>
          </a:r>
          <a:r>
            <a:rPr lang="zh-CN"/>
            <a:t>，</a:t>
          </a:r>
          <a:r>
            <a:rPr lang="en-US"/>
            <a:t>5</a:t>
          </a:r>
          <a:r>
            <a:rPr lang="zh-CN"/>
            <a:t>号的时候，</a:t>
          </a:r>
          <a:r>
            <a:rPr lang="en-US"/>
            <a:t>3</a:t>
          </a:r>
          <a:r>
            <a:rPr lang="zh-CN"/>
            <a:t>号只需要得到</a:t>
          </a:r>
          <a:r>
            <a:rPr lang="en-US"/>
            <a:t>4</a:t>
          </a:r>
          <a:r>
            <a:rPr lang="zh-CN"/>
            <a:t>号的支持就能获胜，因此</a:t>
          </a:r>
          <a:r>
            <a:rPr lang="en-US"/>
            <a:t>3</a:t>
          </a:r>
          <a:r>
            <a:rPr lang="zh-CN"/>
            <a:t>号的分配方案是（</a:t>
          </a:r>
          <a:r>
            <a:rPr lang="en-US"/>
            <a:t>99</a:t>
          </a:r>
          <a:r>
            <a:rPr lang="zh-CN"/>
            <a:t>，</a:t>
          </a:r>
          <a:r>
            <a:rPr lang="en-US"/>
            <a:t>1</a:t>
          </a:r>
          <a:r>
            <a:rPr lang="zh-CN"/>
            <a:t>，</a:t>
          </a:r>
          <a:r>
            <a:rPr lang="en-US"/>
            <a:t>0</a:t>
          </a:r>
          <a:r>
            <a:rPr lang="zh-CN"/>
            <a:t>）</a:t>
          </a:r>
          <a:endParaRPr lang="en-US"/>
        </a:p>
      </dgm:t>
    </dgm:pt>
    <dgm:pt modelId="{C177421D-CB74-44F6-B71D-708A5BB720C4}" type="parTrans" cxnId="{6C3E0B2F-7797-4363-95D0-1091C5D9F8DA}">
      <dgm:prSet/>
      <dgm:spPr/>
      <dgm:t>
        <a:bodyPr/>
        <a:lstStyle/>
        <a:p>
          <a:endParaRPr lang="en-US"/>
        </a:p>
      </dgm:t>
    </dgm:pt>
    <dgm:pt modelId="{1310E889-3F32-48FE-B40C-7B5F0265FC29}" type="sibTrans" cxnId="{6C3E0B2F-7797-4363-95D0-1091C5D9F8DA}">
      <dgm:prSet/>
      <dgm:spPr/>
      <dgm:t>
        <a:bodyPr/>
        <a:lstStyle/>
        <a:p>
          <a:endParaRPr lang="en-US"/>
        </a:p>
      </dgm:t>
    </dgm:pt>
    <dgm:pt modelId="{53B02ADB-F2E0-4080-8279-4ABFD62C7ADC}">
      <dgm:prSet/>
      <dgm:spPr/>
      <dgm:t>
        <a:bodyPr/>
        <a:lstStyle/>
        <a:p>
          <a:r>
            <a:rPr lang="zh-CN"/>
            <a:t>只剩</a:t>
          </a:r>
          <a:r>
            <a:rPr lang="en-US"/>
            <a:t>2</a:t>
          </a:r>
          <a:r>
            <a:rPr lang="zh-CN"/>
            <a:t>，</a:t>
          </a:r>
          <a:r>
            <a:rPr lang="en-US"/>
            <a:t>3</a:t>
          </a:r>
          <a:r>
            <a:rPr lang="zh-CN"/>
            <a:t>，</a:t>
          </a:r>
          <a:r>
            <a:rPr lang="en-US"/>
            <a:t>4</a:t>
          </a:r>
          <a:r>
            <a:rPr lang="zh-CN"/>
            <a:t>，</a:t>
          </a:r>
          <a:r>
            <a:rPr lang="en-US"/>
            <a:t>5</a:t>
          </a:r>
          <a:r>
            <a:rPr lang="zh-CN"/>
            <a:t>号时，</a:t>
          </a:r>
          <a:r>
            <a:rPr lang="en-US"/>
            <a:t>2</a:t>
          </a:r>
          <a:r>
            <a:rPr lang="zh-CN"/>
            <a:t>号需要获得</a:t>
          </a:r>
          <a:r>
            <a:rPr lang="en-US"/>
            <a:t>4</a:t>
          </a:r>
          <a:r>
            <a:rPr lang="zh-CN"/>
            <a:t>，</a:t>
          </a:r>
          <a:r>
            <a:rPr lang="en-US"/>
            <a:t>5</a:t>
          </a:r>
          <a:r>
            <a:rPr lang="zh-CN"/>
            <a:t>号的支持，只需要比</a:t>
          </a:r>
          <a:r>
            <a:rPr lang="en-US"/>
            <a:t>3</a:t>
          </a:r>
          <a:r>
            <a:rPr lang="zh-CN"/>
            <a:t>号给的多就行，</a:t>
          </a:r>
          <a:r>
            <a:rPr lang="en-US"/>
            <a:t>2</a:t>
          </a:r>
          <a:r>
            <a:rPr lang="zh-CN"/>
            <a:t>号分配方案是（</a:t>
          </a:r>
          <a:r>
            <a:rPr lang="en-US"/>
            <a:t>97</a:t>
          </a:r>
          <a:r>
            <a:rPr lang="zh-CN"/>
            <a:t>，</a:t>
          </a:r>
          <a:r>
            <a:rPr lang="en-US"/>
            <a:t>0</a:t>
          </a:r>
          <a:r>
            <a:rPr lang="zh-CN"/>
            <a:t>，</a:t>
          </a:r>
          <a:r>
            <a:rPr lang="en-US"/>
            <a:t>2</a:t>
          </a:r>
          <a:r>
            <a:rPr lang="zh-CN"/>
            <a:t>，</a:t>
          </a:r>
          <a:r>
            <a:rPr lang="en-US"/>
            <a:t>1</a:t>
          </a:r>
          <a:r>
            <a:rPr lang="zh-CN"/>
            <a:t>）</a:t>
          </a:r>
          <a:endParaRPr lang="en-US"/>
        </a:p>
      </dgm:t>
    </dgm:pt>
    <dgm:pt modelId="{519A1740-2658-4665-9668-A44B01AF8A65}" type="parTrans" cxnId="{6F543586-8043-449E-9BF0-3ED1AD2525CD}">
      <dgm:prSet/>
      <dgm:spPr/>
      <dgm:t>
        <a:bodyPr/>
        <a:lstStyle/>
        <a:p>
          <a:endParaRPr lang="en-US"/>
        </a:p>
      </dgm:t>
    </dgm:pt>
    <dgm:pt modelId="{BAACDA2F-D27C-4E01-BA0A-1C891C324E3A}" type="sibTrans" cxnId="{6F543586-8043-449E-9BF0-3ED1AD2525CD}">
      <dgm:prSet/>
      <dgm:spPr/>
      <dgm:t>
        <a:bodyPr/>
        <a:lstStyle/>
        <a:p>
          <a:endParaRPr lang="en-US"/>
        </a:p>
      </dgm:t>
    </dgm:pt>
    <dgm:pt modelId="{445B4437-62B0-4322-BA70-92A73489827B}">
      <dgm:prSet/>
      <dgm:spPr/>
      <dgm:t>
        <a:bodyPr/>
        <a:lstStyle/>
        <a:p>
          <a:r>
            <a:rPr lang="en-US"/>
            <a:t>1</a:t>
          </a:r>
          <a:r>
            <a:rPr lang="zh-CN"/>
            <a:t>，</a:t>
          </a:r>
          <a:r>
            <a:rPr lang="en-US"/>
            <a:t>2</a:t>
          </a:r>
          <a:r>
            <a:rPr lang="zh-CN"/>
            <a:t>，</a:t>
          </a:r>
          <a:r>
            <a:rPr lang="en-US"/>
            <a:t>3</a:t>
          </a:r>
          <a:r>
            <a:rPr lang="zh-CN"/>
            <a:t>，</a:t>
          </a:r>
          <a:r>
            <a:rPr lang="en-US"/>
            <a:t>4</a:t>
          </a:r>
          <a:r>
            <a:rPr lang="zh-CN"/>
            <a:t>，</a:t>
          </a:r>
          <a:r>
            <a:rPr lang="en-US"/>
            <a:t>5</a:t>
          </a:r>
          <a:r>
            <a:rPr lang="zh-CN"/>
            <a:t>都在时，</a:t>
          </a:r>
          <a:r>
            <a:rPr lang="en-US"/>
            <a:t>1</a:t>
          </a:r>
          <a:r>
            <a:rPr lang="zh-CN"/>
            <a:t>号需要获得</a:t>
          </a:r>
          <a:r>
            <a:rPr lang="en-US"/>
            <a:t>3</a:t>
          </a:r>
          <a:r>
            <a:rPr lang="zh-CN"/>
            <a:t>，</a:t>
          </a:r>
          <a:r>
            <a:rPr lang="en-US"/>
            <a:t>4</a:t>
          </a:r>
          <a:r>
            <a:rPr lang="zh-CN"/>
            <a:t>，</a:t>
          </a:r>
          <a:r>
            <a:rPr lang="en-US"/>
            <a:t>5</a:t>
          </a:r>
          <a:r>
            <a:rPr lang="zh-CN"/>
            <a:t>号中任意两票就行，</a:t>
          </a:r>
          <a:r>
            <a:rPr lang="en-US"/>
            <a:t>1</a:t>
          </a:r>
          <a:r>
            <a:rPr lang="zh-CN"/>
            <a:t>号的最佳分配是（</a:t>
          </a:r>
          <a:r>
            <a:rPr lang="en-US"/>
            <a:t>97</a:t>
          </a:r>
          <a:r>
            <a:rPr lang="zh-CN"/>
            <a:t>，</a:t>
          </a:r>
          <a:r>
            <a:rPr lang="en-US"/>
            <a:t>0</a:t>
          </a:r>
          <a:r>
            <a:rPr lang="zh-CN"/>
            <a:t>，</a:t>
          </a:r>
          <a:r>
            <a:rPr lang="en-US"/>
            <a:t>1</a:t>
          </a:r>
          <a:r>
            <a:rPr lang="zh-CN"/>
            <a:t>，</a:t>
          </a:r>
          <a:r>
            <a:rPr lang="en-US"/>
            <a:t>0</a:t>
          </a:r>
          <a:r>
            <a:rPr lang="zh-CN"/>
            <a:t>，</a:t>
          </a:r>
          <a:r>
            <a:rPr lang="en-US"/>
            <a:t>2</a:t>
          </a:r>
          <a:r>
            <a:rPr lang="zh-CN"/>
            <a:t>）</a:t>
          </a:r>
          <a:endParaRPr lang="en-US"/>
        </a:p>
      </dgm:t>
    </dgm:pt>
    <dgm:pt modelId="{4D6BFEE5-F375-4470-AABA-EE1DFA7D568A}" type="parTrans" cxnId="{AC182A7D-70E2-4666-9AD9-F56E506A25E2}">
      <dgm:prSet/>
      <dgm:spPr/>
      <dgm:t>
        <a:bodyPr/>
        <a:lstStyle/>
        <a:p>
          <a:endParaRPr lang="en-US"/>
        </a:p>
      </dgm:t>
    </dgm:pt>
    <dgm:pt modelId="{B7C51D96-6464-4CAF-BABF-B8217768CC9F}" type="sibTrans" cxnId="{AC182A7D-70E2-4666-9AD9-F56E506A25E2}">
      <dgm:prSet/>
      <dgm:spPr/>
      <dgm:t>
        <a:bodyPr/>
        <a:lstStyle/>
        <a:p>
          <a:endParaRPr lang="en-US"/>
        </a:p>
      </dgm:t>
    </dgm:pt>
    <dgm:pt modelId="{77E09BAC-AC3A-4593-8DA4-4C9A1641E3BB}" type="pres">
      <dgm:prSet presAssocID="{9384E119-07F5-43D2-B5DF-56BF03A3057B}" presName="outerComposite" presStyleCnt="0">
        <dgm:presLayoutVars>
          <dgm:chMax val="5"/>
          <dgm:dir/>
          <dgm:resizeHandles val="exact"/>
        </dgm:presLayoutVars>
      </dgm:prSet>
      <dgm:spPr/>
    </dgm:pt>
    <dgm:pt modelId="{78BFCE32-5BB8-4472-8C7C-191ACFA7EB49}" type="pres">
      <dgm:prSet presAssocID="{9384E119-07F5-43D2-B5DF-56BF03A3057B}" presName="dummyMaxCanvas" presStyleCnt="0">
        <dgm:presLayoutVars/>
      </dgm:prSet>
      <dgm:spPr/>
    </dgm:pt>
    <dgm:pt modelId="{BC18B2DB-31B2-48D8-B060-6094055C4F23}" type="pres">
      <dgm:prSet presAssocID="{9384E119-07F5-43D2-B5DF-56BF03A3057B}" presName="FourNodes_1" presStyleLbl="node1" presStyleIdx="0" presStyleCnt="4">
        <dgm:presLayoutVars>
          <dgm:bulletEnabled val="1"/>
        </dgm:presLayoutVars>
      </dgm:prSet>
      <dgm:spPr/>
    </dgm:pt>
    <dgm:pt modelId="{131DD837-0B41-4843-A45B-E8671B7C7F75}" type="pres">
      <dgm:prSet presAssocID="{9384E119-07F5-43D2-B5DF-56BF03A3057B}" presName="FourNodes_2" presStyleLbl="node1" presStyleIdx="1" presStyleCnt="4">
        <dgm:presLayoutVars>
          <dgm:bulletEnabled val="1"/>
        </dgm:presLayoutVars>
      </dgm:prSet>
      <dgm:spPr/>
    </dgm:pt>
    <dgm:pt modelId="{E04E19D6-3DDB-4D06-8917-07C8BE33A9C7}" type="pres">
      <dgm:prSet presAssocID="{9384E119-07F5-43D2-B5DF-56BF03A3057B}" presName="FourNodes_3" presStyleLbl="node1" presStyleIdx="2" presStyleCnt="4">
        <dgm:presLayoutVars>
          <dgm:bulletEnabled val="1"/>
        </dgm:presLayoutVars>
      </dgm:prSet>
      <dgm:spPr/>
    </dgm:pt>
    <dgm:pt modelId="{0AD70209-D5E3-46A5-A33C-69A33767FF8F}" type="pres">
      <dgm:prSet presAssocID="{9384E119-07F5-43D2-B5DF-56BF03A3057B}" presName="FourNodes_4" presStyleLbl="node1" presStyleIdx="3" presStyleCnt="4">
        <dgm:presLayoutVars>
          <dgm:bulletEnabled val="1"/>
        </dgm:presLayoutVars>
      </dgm:prSet>
      <dgm:spPr/>
    </dgm:pt>
    <dgm:pt modelId="{9D9F646A-0A5B-4AB5-A707-3896F83C9128}" type="pres">
      <dgm:prSet presAssocID="{9384E119-07F5-43D2-B5DF-56BF03A3057B}" presName="FourConn_1-2" presStyleLbl="fgAccFollowNode1" presStyleIdx="0" presStyleCnt="3">
        <dgm:presLayoutVars>
          <dgm:bulletEnabled val="1"/>
        </dgm:presLayoutVars>
      </dgm:prSet>
      <dgm:spPr/>
    </dgm:pt>
    <dgm:pt modelId="{09A5286E-C809-4E54-8E8D-996CD4857322}" type="pres">
      <dgm:prSet presAssocID="{9384E119-07F5-43D2-B5DF-56BF03A3057B}" presName="FourConn_2-3" presStyleLbl="fgAccFollowNode1" presStyleIdx="1" presStyleCnt="3">
        <dgm:presLayoutVars>
          <dgm:bulletEnabled val="1"/>
        </dgm:presLayoutVars>
      </dgm:prSet>
      <dgm:spPr/>
    </dgm:pt>
    <dgm:pt modelId="{E2C92775-30E8-40B9-8B88-7FA9E763F475}" type="pres">
      <dgm:prSet presAssocID="{9384E119-07F5-43D2-B5DF-56BF03A3057B}" presName="FourConn_3-4" presStyleLbl="fgAccFollowNode1" presStyleIdx="2" presStyleCnt="3">
        <dgm:presLayoutVars>
          <dgm:bulletEnabled val="1"/>
        </dgm:presLayoutVars>
      </dgm:prSet>
      <dgm:spPr/>
    </dgm:pt>
    <dgm:pt modelId="{067F1EB9-3073-4FF0-A6EA-5EF4A26695F9}" type="pres">
      <dgm:prSet presAssocID="{9384E119-07F5-43D2-B5DF-56BF03A3057B}" presName="FourNodes_1_text" presStyleLbl="node1" presStyleIdx="3" presStyleCnt="4">
        <dgm:presLayoutVars>
          <dgm:bulletEnabled val="1"/>
        </dgm:presLayoutVars>
      </dgm:prSet>
      <dgm:spPr/>
    </dgm:pt>
    <dgm:pt modelId="{74B521CE-D453-4414-B2C1-E7B20421DAC6}" type="pres">
      <dgm:prSet presAssocID="{9384E119-07F5-43D2-B5DF-56BF03A3057B}" presName="FourNodes_2_text" presStyleLbl="node1" presStyleIdx="3" presStyleCnt="4">
        <dgm:presLayoutVars>
          <dgm:bulletEnabled val="1"/>
        </dgm:presLayoutVars>
      </dgm:prSet>
      <dgm:spPr/>
    </dgm:pt>
    <dgm:pt modelId="{116EBB7F-8FA5-46AA-AB91-B9C99BBFEE9C}" type="pres">
      <dgm:prSet presAssocID="{9384E119-07F5-43D2-B5DF-56BF03A3057B}" presName="FourNodes_3_text" presStyleLbl="node1" presStyleIdx="3" presStyleCnt="4">
        <dgm:presLayoutVars>
          <dgm:bulletEnabled val="1"/>
        </dgm:presLayoutVars>
      </dgm:prSet>
      <dgm:spPr/>
    </dgm:pt>
    <dgm:pt modelId="{BEF35E7F-8998-4997-BB1F-F9BEAEBF2A24}" type="pres">
      <dgm:prSet presAssocID="{9384E119-07F5-43D2-B5DF-56BF03A3057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C779A11-0C8E-4ED2-A5B4-C80B868FE547}" type="presOf" srcId="{445B4437-62B0-4322-BA70-92A73489827B}" destId="{BEF35E7F-8998-4997-BB1F-F9BEAEBF2A24}" srcOrd="1" destOrd="0" presId="urn:microsoft.com/office/officeart/2005/8/layout/vProcess5"/>
    <dgm:cxn modelId="{6C3E0B2F-7797-4363-95D0-1091C5D9F8DA}" srcId="{9384E119-07F5-43D2-B5DF-56BF03A3057B}" destId="{EF713644-6136-4208-BBEF-7022AE2349F9}" srcOrd="1" destOrd="0" parTransId="{C177421D-CB74-44F6-B71D-708A5BB720C4}" sibTransId="{1310E889-3F32-48FE-B40C-7B5F0265FC29}"/>
    <dgm:cxn modelId="{71F46932-AE88-4E06-9500-26B087178016}" type="presOf" srcId="{0BAB9B73-CAC5-405F-A0F0-73CC39E93A26}" destId="{9D9F646A-0A5B-4AB5-A707-3896F83C9128}" srcOrd="0" destOrd="0" presId="urn:microsoft.com/office/officeart/2005/8/layout/vProcess5"/>
    <dgm:cxn modelId="{9328E832-CF93-4146-BCAC-CA7588FE5009}" type="presOf" srcId="{53B02ADB-F2E0-4080-8279-4ABFD62C7ADC}" destId="{E04E19D6-3DDB-4D06-8917-07C8BE33A9C7}" srcOrd="0" destOrd="0" presId="urn:microsoft.com/office/officeart/2005/8/layout/vProcess5"/>
    <dgm:cxn modelId="{32A45165-E2CD-4303-8857-B538C55A7AB4}" type="presOf" srcId="{445B4437-62B0-4322-BA70-92A73489827B}" destId="{0AD70209-D5E3-46A5-A33C-69A33767FF8F}" srcOrd="0" destOrd="0" presId="urn:microsoft.com/office/officeart/2005/8/layout/vProcess5"/>
    <dgm:cxn modelId="{58468766-EA58-44DA-B7F8-1B0BAF251892}" type="presOf" srcId="{1DF2E8DE-282C-4080-AB97-DFD7781BBFC0}" destId="{BC18B2DB-31B2-48D8-B060-6094055C4F23}" srcOrd="0" destOrd="0" presId="urn:microsoft.com/office/officeart/2005/8/layout/vProcess5"/>
    <dgm:cxn modelId="{FFF3AE47-73EC-42F7-8039-CC2FACA9A8DC}" type="presOf" srcId="{EF713644-6136-4208-BBEF-7022AE2349F9}" destId="{131DD837-0B41-4843-A45B-E8671B7C7F75}" srcOrd="0" destOrd="0" presId="urn:microsoft.com/office/officeart/2005/8/layout/vProcess5"/>
    <dgm:cxn modelId="{C004DA49-4BD5-49FD-B1FF-5FDF0D5AAB54}" type="presOf" srcId="{9384E119-07F5-43D2-B5DF-56BF03A3057B}" destId="{77E09BAC-AC3A-4593-8DA4-4C9A1641E3BB}" srcOrd="0" destOrd="0" presId="urn:microsoft.com/office/officeart/2005/8/layout/vProcess5"/>
    <dgm:cxn modelId="{49F79A50-BC26-4949-852C-6E1A9F8EB6ED}" srcId="{9384E119-07F5-43D2-B5DF-56BF03A3057B}" destId="{1DF2E8DE-282C-4080-AB97-DFD7781BBFC0}" srcOrd="0" destOrd="0" parTransId="{76AA4D0B-5C51-48D4-B8D5-95BCF5CC48F6}" sibTransId="{0BAB9B73-CAC5-405F-A0F0-73CC39E93A26}"/>
    <dgm:cxn modelId="{AC182A7D-70E2-4666-9AD9-F56E506A25E2}" srcId="{9384E119-07F5-43D2-B5DF-56BF03A3057B}" destId="{445B4437-62B0-4322-BA70-92A73489827B}" srcOrd="3" destOrd="0" parTransId="{4D6BFEE5-F375-4470-AABA-EE1DFA7D568A}" sibTransId="{B7C51D96-6464-4CAF-BABF-B8217768CC9F}"/>
    <dgm:cxn modelId="{AADD5181-571D-4FA8-885E-462F0C81E9D4}" type="presOf" srcId="{BAACDA2F-D27C-4E01-BA0A-1C891C324E3A}" destId="{E2C92775-30E8-40B9-8B88-7FA9E763F475}" srcOrd="0" destOrd="0" presId="urn:microsoft.com/office/officeart/2005/8/layout/vProcess5"/>
    <dgm:cxn modelId="{6F543586-8043-449E-9BF0-3ED1AD2525CD}" srcId="{9384E119-07F5-43D2-B5DF-56BF03A3057B}" destId="{53B02ADB-F2E0-4080-8279-4ABFD62C7ADC}" srcOrd="2" destOrd="0" parTransId="{519A1740-2658-4665-9668-A44B01AF8A65}" sibTransId="{BAACDA2F-D27C-4E01-BA0A-1C891C324E3A}"/>
    <dgm:cxn modelId="{3D32FE96-5203-4D5C-B2E1-22090A2DBA39}" type="presOf" srcId="{53B02ADB-F2E0-4080-8279-4ABFD62C7ADC}" destId="{116EBB7F-8FA5-46AA-AB91-B9C99BBFEE9C}" srcOrd="1" destOrd="0" presId="urn:microsoft.com/office/officeart/2005/8/layout/vProcess5"/>
    <dgm:cxn modelId="{6B5AB1A7-A3F2-4BA0-97C7-A7503CB9C863}" type="presOf" srcId="{1DF2E8DE-282C-4080-AB97-DFD7781BBFC0}" destId="{067F1EB9-3073-4FF0-A6EA-5EF4A26695F9}" srcOrd="1" destOrd="0" presId="urn:microsoft.com/office/officeart/2005/8/layout/vProcess5"/>
    <dgm:cxn modelId="{8CF643B1-F98B-469A-8FE6-4939DB8A26E8}" type="presOf" srcId="{EF713644-6136-4208-BBEF-7022AE2349F9}" destId="{74B521CE-D453-4414-B2C1-E7B20421DAC6}" srcOrd="1" destOrd="0" presId="urn:microsoft.com/office/officeart/2005/8/layout/vProcess5"/>
    <dgm:cxn modelId="{1456D7CE-2912-4909-9BAC-87C2924F5974}" type="presOf" srcId="{1310E889-3F32-48FE-B40C-7B5F0265FC29}" destId="{09A5286E-C809-4E54-8E8D-996CD4857322}" srcOrd="0" destOrd="0" presId="urn:microsoft.com/office/officeart/2005/8/layout/vProcess5"/>
    <dgm:cxn modelId="{C58BD50B-621C-4054-8720-C2BAC49D8636}" type="presParOf" srcId="{77E09BAC-AC3A-4593-8DA4-4C9A1641E3BB}" destId="{78BFCE32-5BB8-4472-8C7C-191ACFA7EB49}" srcOrd="0" destOrd="0" presId="urn:microsoft.com/office/officeart/2005/8/layout/vProcess5"/>
    <dgm:cxn modelId="{8A3C20DA-4E4B-4F4F-9C84-CADFCEDE99AD}" type="presParOf" srcId="{77E09BAC-AC3A-4593-8DA4-4C9A1641E3BB}" destId="{BC18B2DB-31B2-48D8-B060-6094055C4F23}" srcOrd="1" destOrd="0" presId="urn:microsoft.com/office/officeart/2005/8/layout/vProcess5"/>
    <dgm:cxn modelId="{BBCD2DE8-3A9A-4FC4-A93A-39F22117C0F7}" type="presParOf" srcId="{77E09BAC-AC3A-4593-8DA4-4C9A1641E3BB}" destId="{131DD837-0B41-4843-A45B-E8671B7C7F75}" srcOrd="2" destOrd="0" presId="urn:microsoft.com/office/officeart/2005/8/layout/vProcess5"/>
    <dgm:cxn modelId="{4D7C06AA-C047-4BC1-A274-0E3F8754541E}" type="presParOf" srcId="{77E09BAC-AC3A-4593-8DA4-4C9A1641E3BB}" destId="{E04E19D6-3DDB-4D06-8917-07C8BE33A9C7}" srcOrd="3" destOrd="0" presId="urn:microsoft.com/office/officeart/2005/8/layout/vProcess5"/>
    <dgm:cxn modelId="{FD945013-0647-4C61-9ED9-01DC45A03E23}" type="presParOf" srcId="{77E09BAC-AC3A-4593-8DA4-4C9A1641E3BB}" destId="{0AD70209-D5E3-46A5-A33C-69A33767FF8F}" srcOrd="4" destOrd="0" presId="urn:microsoft.com/office/officeart/2005/8/layout/vProcess5"/>
    <dgm:cxn modelId="{27951FA2-0D3E-4E6A-9579-0E026D496DFC}" type="presParOf" srcId="{77E09BAC-AC3A-4593-8DA4-4C9A1641E3BB}" destId="{9D9F646A-0A5B-4AB5-A707-3896F83C9128}" srcOrd="5" destOrd="0" presId="urn:microsoft.com/office/officeart/2005/8/layout/vProcess5"/>
    <dgm:cxn modelId="{2564B385-94A1-47BA-9718-7DF58BE8F570}" type="presParOf" srcId="{77E09BAC-AC3A-4593-8DA4-4C9A1641E3BB}" destId="{09A5286E-C809-4E54-8E8D-996CD4857322}" srcOrd="6" destOrd="0" presId="urn:microsoft.com/office/officeart/2005/8/layout/vProcess5"/>
    <dgm:cxn modelId="{E958A7E1-8874-4C18-BB0B-D4E09652E7B8}" type="presParOf" srcId="{77E09BAC-AC3A-4593-8DA4-4C9A1641E3BB}" destId="{E2C92775-30E8-40B9-8B88-7FA9E763F475}" srcOrd="7" destOrd="0" presId="urn:microsoft.com/office/officeart/2005/8/layout/vProcess5"/>
    <dgm:cxn modelId="{A407932A-7A2D-4D90-954C-D32B430DE051}" type="presParOf" srcId="{77E09BAC-AC3A-4593-8DA4-4C9A1641E3BB}" destId="{067F1EB9-3073-4FF0-A6EA-5EF4A26695F9}" srcOrd="8" destOrd="0" presId="urn:microsoft.com/office/officeart/2005/8/layout/vProcess5"/>
    <dgm:cxn modelId="{EE859B2A-4D64-4828-9169-B2FB689BF72C}" type="presParOf" srcId="{77E09BAC-AC3A-4593-8DA4-4C9A1641E3BB}" destId="{74B521CE-D453-4414-B2C1-E7B20421DAC6}" srcOrd="9" destOrd="0" presId="urn:microsoft.com/office/officeart/2005/8/layout/vProcess5"/>
    <dgm:cxn modelId="{9E1FC234-C7C9-457E-9F3E-D0F4984C1CD6}" type="presParOf" srcId="{77E09BAC-AC3A-4593-8DA4-4C9A1641E3BB}" destId="{116EBB7F-8FA5-46AA-AB91-B9C99BBFEE9C}" srcOrd="10" destOrd="0" presId="urn:microsoft.com/office/officeart/2005/8/layout/vProcess5"/>
    <dgm:cxn modelId="{697CE57B-0E53-4A06-9E3C-78774FD25A70}" type="presParOf" srcId="{77E09BAC-AC3A-4593-8DA4-4C9A1641E3BB}" destId="{BEF35E7F-8998-4997-BB1F-F9BEAEBF2A2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8C21A7-1602-49BA-A5DD-EB258C3412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C4DB7A3-2D5A-49ED-BD53-8E65FBB847D6}">
      <dgm:prSet/>
      <dgm:spPr/>
      <dgm:t>
        <a:bodyPr/>
        <a:lstStyle/>
        <a:p>
          <a:pPr>
            <a:defRPr cap="all"/>
          </a:pPr>
          <a:r>
            <a:rPr lang="zh-CN"/>
            <a:t>有限博弈：</a:t>
          </a:r>
          <a:r>
            <a:rPr lang="zh-CN" b="0" i="0"/>
            <a:t>博弈的步骤或轮次是有限的，或者说，博弈状态空间是有限的。</a:t>
          </a:r>
          <a:endParaRPr lang="en-US"/>
        </a:p>
      </dgm:t>
    </dgm:pt>
    <dgm:pt modelId="{A88AB85F-4A51-46CD-B006-59A1A9A5103F}" type="parTrans" cxnId="{AD3FC578-B12B-4D98-8E98-CE465B6409EF}">
      <dgm:prSet/>
      <dgm:spPr/>
      <dgm:t>
        <a:bodyPr/>
        <a:lstStyle/>
        <a:p>
          <a:endParaRPr lang="en-US"/>
        </a:p>
      </dgm:t>
    </dgm:pt>
    <dgm:pt modelId="{0D989290-16D6-4DD5-B97F-3C472FF26B5D}" type="sibTrans" cxnId="{AD3FC578-B12B-4D98-8E98-CE465B6409EF}">
      <dgm:prSet/>
      <dgm:spPr/>
      <dgm:t>
        <a:bodyPr/>
        <a:lstStyle/>
        <a:p>
          <a:endParaRPr lang="en-US"/>
        </a:p>
      </dgm:t>
    </dgm:pt>
    <dgm:pt modelId="{E143468A-8C59-4F3D-B916-262869C87293}">
      <dgm:prSet/>
      <dgm:spPr/>
      <dgm:t>
        <a:bodyPr/>
        <a:lstStyle/>
        <a:p>
          <a:pPr>
            <a:defRPr cap="all"/>
          </a:pPr>
          <a:r>
            <a:rPr lang="zh-CN" b="0" i="0"/>
            <a:t>无限博弈：博弈的步骤或轮次是无限的，或者说，博弈状态空间是无限的。</a:t>
          </a:r>
          <a:endParaRPr lang="en-US"/>
        </a:p>
      </dgm:t>
    </dgm:pt>
    <dgm:pt modelId="{F8646B8E-433E-4B9C-8796-56805211CE97}" type="parTrans" cxnId="{C9F19703-EE5F-4F20-9197-4E041337D4AF}">
      <dgm:prSet/>
      <dgm:spPr/>
      <dgm:t>
        <a:bodyPr/>
        <a:lstStyle/>
        <a:p>
          <a:endParaRPr lang="en-US"/>
        </a:p>
      </dgm:t>
    </dgm:pt>
    <dgm:pt modelId="{5EE1F7D9-8331-4666-A107-FB56A13AF0B3}" type="sibTrans" cxnId="{C9F19703-EE5F-4F20-9197-4E041337D4AF}">
      <dgm:prSet/>
      <dgm:spPr/>
      <dgm:t>
        <a:bodyPr/>
        <a:lstStyle/>
        <a:p>
          <a:endParaRPr lang="en-US"/>
        </a:p>
      </dgm:t>
    </dgm:pt>
    <dgm:pt modelId="{93901C49-C7F2-4FFC-9547-F26E6B880207}" type="pres">
      <dgm:prSet presAssocID="{B98C21A7-1602-49BA-A5DD-EB258C341230}" presName="root" presStyleCnt="0">
        <dgm:presLayoutVars>
          <dgm:dir/>
          <dgm:resizeHandles val="exact"/>
        </dgm:presLayoutVars>
      </dgm:prSet>
      <dgm:spPr/>
    </dgm:pt>
    <dgm:pt modelId="{ADB2C447-3B77-437E-846F-C620E0B1B27B}" type="pres">
      <dgm:prSet presAssocID="{CC4DB7A3-2D5A-49ED-BD53-8E65FBB847D6}" presName="compNode" presStyleCnt="0"/>
      <dgm:spPr/>
    </dgm:pt>
    <dgm:pt modelId="{14FA6007-2032-4A3B-A277-1A510BDE3FDD}" type="pres">
      <dgm:prSet presAssocID="{CC4DB7A3-2D5A-49ED-BD53-8E65FBB847D6}" presName="iconBgRect" presStyleLbl="bgShp" presStyleIdx="0" presStyleCnt="2"/>
      <dgm:spPr/>
    </dgm:pt>
    <dgm:pt modelId="{7BC01B07-4672-4C0A-85BA-88A3F542E22C}" type="pres">
      <dgm:prSet presAssocID="{CC4DB7A3-2D5A-49ED-BD53-8E65FBB847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添加"/>
        </a:ext>
      </dgm:extLst>
    </dgm:pt>
    <dgm:pt modelId="{F59CB439-7CC8-45EB-947B-850901EF4D64}" type="pres">
      <dgm:prSet presAssocID="{CC4DB7A3-2D5A-49ED-BD53-8E65FBB847D6}" presName="spaceRect" presStyleCnt="0"/>
      <dgm:spPr/>
    </dgm:pt>
    <dgm:pt modelId="{D9EBC5D9-94B4-4497-8281-B17164D154E6}" type="pres">
      <dgm:prSet presAssocID="{CC4DB7A3-2D5A-49ED-BD53-8E65FBB847D6}" presName="textRect" presStyleLbl="revTx" presStyleIdx="0" presStyleCnt="2">
        <dgm:presLayoutVars>
          <dgm:chMax val="1"/>
          <dgm:chPref val="1"/>
        </dgm:presLayoutVars>
      </dgm:prSet>
      <dgm:spPr/>
    </dgm:pt>
    <dgm:pt modelId="{D3B20ECD-B416-45DB-85FC-3C8F4F80B3BB}" type="pres">
      <dgm:prSet presAssocID="{0D989290-16D6-4DD5-B97F-3C472FF26B5D}" presName="sibTrans" presStyleCnt="0"/>
      <dgm:spPr/>
    </dgm:pt>
    <dgm:pt modelId="{B407942A-BC12-4EBE-913C-132A4B5B401E}" type="pres">
      <dgm:prSet presAssocID="{E143468A-8C59-4F3D-B916-262869C87293}" presName="compNode" presStyleCnt="0"/>
      <dgm:spPr/>
    </dgm:pt>
    <dgm:pt modelId="{37E3D3A5-15AA-448D-B592-DE00A07E3B80}" type="pres">
      <dgm:prSet presAssocID="{E143468A-8C59-4F3D-B916-262869C87293}" presName="iconBgRect" presStyleLbl="bgShp" presStyleIdx="1" presStyleCnt="2"/>
      <dgm:spPr/>
    </dgm:pt>
    <dgm:pt modelId="{0AA124E6-6E49-4754-BA17-A6CC495652DC}" type="pres">
      <dgm:prSet presAssocID="{E143468A-8C59-4F3D-B916-262869C8729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无限"/>
        </a:ext>
      </dgm:extLst>
    </dgm:pt>
    <dgm:pt modelId="{CF7ED51D-DD23-442B-B6E6-3617F1C88182}" type="pres">
      <dgm:prSet presAssocID="{E143468A-8C59-4F3D-B916-262869C87293}" presName="spaceRect" presStyleCnt="0"/>
      <dgm:spPr/>
    </dgm:pt>
    <dgm:pt modelId="{315FCBD8-17F4-4C6E-82AF-F5D630D3E97C}" type="pres">
      <dgm:prSet presAssocID="{E143468A-8C59-4F3D-B916-262869C8729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9F19703-EE5F-4F20-9197-4E041337D4AF}" srcId="{B98C21A7-1602-49BA-A5DD-EB258C341230}" destId="{E143468A-8C59-4F3D-B916-262869C87293}" srcOrd="1" destOrd="0" parTransId="{F8646B8E-433E-4B9C-8796-56805211CE97}" sibTransId="{5EE1F7D9-8331-4666-A107-FB56A13AF0B3}"/>
    <dgm:cxn modelId="{6044F251-BD0E-43DD-9858-F0AC0F7CF72E}" type="presOf" srcId="{CC4DB7A3-2D5A-49ED-BD53-8E65FBB847D6}" destId="{D9EBC5D9-94B4-4497-8281-B17164D154E6}" srcOrd="0" destOrd="0" presId="urn:microsoft.com/office/officeart/2018/5/layout/IconCircleLabelList"/>
    <dgm:cxn modelId="{AD3FC578-B12B-4D98-8E98-CE465B6409EF}" srcId="{B98C21A7-1602-49BA-A5DD-EB258C341230}" destId="{CC4DB7A3-2D5A-49ED-BD53-8E65FBB847D6}" srcOrd="0" destOrd="0" parTransId="{A88AB85F-4A51-46CD-B006-59A1A9A5103F}" sibTransId="{0D989290-16D6-4DD5-B97F-3C472FF26B5D}"/>
    <dgm:cxn modelId="{6FF86859-BD48-46FE-8EBE-ECC38D7156A6}" type="presOf" srcId="{E143468A-8C59-4F3D-B916-262869C87293}" destId="{315FCBD8-17F4-4C6E-82AF-F5D630D3E97C}" srcOrd="0" destOrd="0" presId="urn:microsoft.com/office/officeart/2018/5/layout/IconCircleLabelList"/>
    <dgm:cxn modelId="{405DD3F0-699D-4F13-AA3E-329D39030C44}" type="presOf" srcId="{B98C21A7-1602-49BA-A5DD-EB258C341230}" destId="{93901C49-C7F2-4FFC-9547-F26E6B880207}" srcOrd="0" destOrd="0" presId="urn:microsoft.com/office/officeart/2018/5/layout/IconCircleLabelList"/>
    <dgm:cxn modelId="{8F6E9C3C-009B-4263-9B85-F4EC9B1D20B9}" type="presParOf" srcId="{93901C49-C7F2-4FFC-9547-F26E6B880207}" destId="{ADB2C447-3B77-437E-846F-C620E0B1B27B}" srcOrd="0" destOrd="0" presId="urn:microsoft.com/office/officeart/2018/5/layout/IconCircleLabelList"/>
    <dgm:cxn modelId="{2008586C-2635-4C98-A00D-66C8BC2ADDF8}" type="presParOf" srcId="{ADB2C447-3B77-437E-846F-C620E0B1B27B}" destId="{14FA6007-2032-4A3B-A277-1A510BDE3FDD}" srcOrd="0" destOrd="0" presId="urn:microsoft.com/office/officeart/2018/5/layout/IconCircleLabelList"/>
    <dgm:cxn modelId="{16059173-4C73-41BD-B75E-7F1B4D247E9A}" type="presParOf" srcId="{ADB2C447-3B77-437E-846F-C620E0B1B27B}" destId="{7BC01B07-4672-4C0A-85BA-88A3F542E22C}" srcOrd="1" destOrd="0" presId="urn:microsoft.com/office/officeart/2018/5/layout/IconCircleLabelList"/>
    <dgm:cxn modelId="{C1F17213-7D0F-489C-B2E6-CEAEDA51B0F6}" type="presParOf" srcId="{ADB2C447-3B77-437E-846F-C620E0B1B27B}" destId="{F59CB439-7CC8-45EB-947B-850901EF4D64}" srcOrd="2" destOrd="0" presId="urn:microsoft.com/office/officeart/2018/5/layout/IconCircleLabelList"/>
    <dgm:cxn modelId="{571B248D-0EDC-4773-B3FE-FD9E147E9D65}" type="presParOf" srcId="{ADB2C447-3B77-437E-846F-C620E0B1B27B}" destId="{D9EBC5D9-94B4-4497-8281-B17164D154E6}" srcOrd="3" destOrd="0" presId="urn:microsoft.com/office/officeart/2018/5/layout/IconCircleLabelList"/>
    <dgm:cxn modelId="{50F1EFCE-9CCD-40A6-91A7-F72DFA1146F0}" type="presParOf" srcId="{93901C49-C7F2-4FFC-9547-F26E6B880207}" destId="{D3B20ECD-B416-45DB-85FC-3C8F4F80B3BB}" srcOrd="1" destOrd="0" presId="urn:microsoft.com/office/officeart/2018/5/layout/IconCircleLabelList"/>
    <dgm:cxn modelId="{E4307DAF-DC0E-4195-9359-05A3CE0377C7}" type="presParOf" srcId="{93901C49-C7F2-4FFC-9547-F26E6B880207}" destId="{B407942A-BC12-4EBE-913C-132A4B5B401E}" srcOrd="2" destOrd="0" presId="urn:microsoft.com/office/officeart/2018/5/layout/IconCircleLabelList"/>
    <dgm:cxn modelId="{E25226E2-3B0F-48CE-BCDB-BDE87928F16F}" type="presParOf" srcId="{B407942A-BC12-4EBE-913C-132A4B5B401E}" destId="{37E3D3A5-15AA-448D-B592-DE00A07E3B80}" srcOrd="0" destOrd="0" presId="urn:microsoft.com/office/officeart/2018/5/layout/IconCircleLabelList"/>
    <dgm:cxn modelId="{C8FE2E65-5220-4024-AA13-ECBC2F2CC7C3}" type="presParOf" srcId="{B407942A-BC12-4EBE-913C-132A4B5B401E}" destId="{0AA124E6-6E49-4754-BA17-A6CC495652DC}" srcOrd="1" destOrd="0" presId="urn:microsoft.com/office/officeart/2018/5/layout/IconCircleLabelList"/>
    <dgm:cxn modelId="{AB241915-57C0-4003-A676-66F0452F5961}" type="presParOf" srcId="{B407942A-BC12-4EBE-913C-132A4B5B401E}" destId="{CF7ED51D-DD23-442B-B6E6-3617F1C88182}" srcOrd="2" destOrd="0" presId="urn:microsoft.com/office/officeart/2018/5/layout/IconCircleLabelList"/>
    <dgm:cxn modelId="{B7E0DDF0-8678-4026-B710-B35F1FBE2C3A}" type="presParOf" srcId="{B407942A-BC12-4EBE-913C-132A4B5B401E}" destId="{315FCBD8-17F4-4C6E-82AF-F5D630D3E97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45088A-CE33-4ED0-A151-DA0C4C0873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F61E503-BA4D-4E09-8D0F-0B481FBA9343}">
      <dgm:prSet/>
      <dgm:spPr/>
      <dgm:t>
        <a:bodyPr/>
        <a:lstStyle/>
        <a:p>
          <a:pPr>
            <a:defRPr cap="all"/>
          </a:pPr>
          <a:r>
            <a:rPr lang="zh-CN" b="0" i="0"/>
            <a:t>静态博弈：所有的参与者在同一时间做出决定，或者参与者做决策时相互不知情，并且一旦做出决定就无法改变。如：囚徒困境</a:t>
          </a:r>
          <a:endParaRPr lang="en-US"/>
        </a:p>
      </dgm:t>
    </dgm:pt>
    <dgm:pt modelId="{4E2C5F6F-8F49-48F7-AF7C-6025802C7BE6}" type="parTrans" cxnId="{DB46F5A4-3A94-45C6-A63A-384561DC1C48}">
      <dgm:prSet/>
      <dgm:spPr/>
      <dgm:t>
        <a:bodyPr/>
        <a:lstStyle/>
        <a:p>
          <a:endParaRPr lang="en-US"/>
        </a:p>
      </dgm:t>
    </dgm:pt>
    <dgm:pt modelId="{B300A458-DC50-4EF5-8C79-7414F5CE2BED}" type="sibTrans" cxnId="{DB46F5A4-3A94-45C6-A63A-384561DC1C48}">
      <dgm:prSet/>
      <dgm:spPr/>
      <dgm:t>
        <a:bodyPr/>
        <a:lstStyle/>
        <a:p>
          <a:endParaRPr lang="en-US"/>
        </a:p>
      </dgm:t>
    </dgm:pt>
    <dgm:pt modelId="{BA02FD04-0291-4DB2-8419-3CCEA0CB7723}">
      <dgm:prSet/>
      <dgm:spPr/>
      <dgm:t>
        <a:bodyPr/>
        <a:lstStyle/>
        <a:p>
          <a:pPr>
            <a:defRPr cap="all"/>
          </a:pPr>
          <a:r>
            <a:rPr lang="zh-CN"/>
            <a:t>动态博弈：参与者不是同时做出决策，而是按照一定的顺序逐个做出决策，并且在后续阶段可以根据先前的行动来调整自己的策略。</a:t>
          </a:r>
          <a:endParaRPr lang="en-US"/>
        </a:p>
      </dgm:t>
    </dgm:pt>
    <dgm:pt modelId="{E2E224D0-303D-41DD-A65D-6956F6447E3C}" type="parTrans" cxnId="{1EC6201F-C6A9-4A73-B9E4-0CE74CDD68CD}">
      <dgm:prSet/>
      <dgm:spPr/>
      <dgm:t>
        <a:bodyPr/>
        <a:lstStyle/>
        <a:p>
          <a:endParaRPr lang="en-US"/>
        </a:p>
      </dgm:t>
    </dgm:pt>
    <dgm:pt modelId="{56B34623-25FC-46A5-B8A0-7E378BA75EDA}" type="sibTrans" cxnId="{1EC6201F-C6A9-4A73-B9E4-0CE74CDD68CD}">
      <dgm:prSet/>
      <dgm:spPr/>
      <dgm:t>
        <a:bodyPr/>
        <a:lstStyle/>
        <a:p>
          <a:endParaRPr lang="en-US"/>
        </a:p>
      </dgm:t>
    </dgm:pt>
    <dgm:pt modelId="{1EE14D32-B0DF-41AD-A7C1-1B77AD9A4A51}" type="pres">
      <dgm:prSet presAssocID="{3945088A-CE33-4ED0-A151-DA0C4C087337}" presName="root" presStyleCnt="0">
        <dgm:presLayoutVars>
          <dgm:dir/>
          <dgm:resizeHandles val="exact"/>
        </dgm:presLayoutVars>
      </dgm:prSet>
      <dgm:spPr/>
    </dgm:pt>
    <dgm:pt modelId="{CE0B442C-E2ED-42A4-AA7B-08C22ACC1207}" type="pres">
      <dgm:prSet presAssocID="{9F61E503-BA4D-4E09-8D0F-0B481FBA9343}" presName="compNode" presStyleCnt="0"/>
      <dgm:spPr/>
    </dgm:pt>
    <dgm:pt modelId="{BB6D6203-4900-47F6-8B65-25DB84BE983A}" type="pres">
      <dgm:prSet presAssocID="{9F61E503-BA4D-4E09-8D0F-0B481FBA9343}" presName="iconBgRect" presStyleLbl="bgShp" presStyleIdx="0" presStyleCnt="2"/>
      <dgm:spPr/>
    </dgm:pt>
    <dgm:pt modelId="{7A882D73-CB03-4DA9-BA89-36EEFF144C45}" type="pres">
      <dgm:prSet presAssocID="{9F61E503-BA4D-4E09-8D0F-0B481FBA934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35BFEE4C-E7C3-4228-BE47-797ACDC05742}" type="pres">
      <dgm:prSet presAssocID="{9F61E503-BA4D-4E09-8D0F-0B481FBA9343}" presName="spaceRect" presStyleCnt="0"/>
      <dgm:spPr/>
    </dgm:pt>
    <dgm:pt modelId="{72FC30C5-81EC-469A-B2AF-0B2B20A45768}" type="pres">
      <dgm:prSet presAssocID="{9F61E503-BA4D-4E09-8D0F-0B481FBA9343}" presName="textRect" presStyleLbl="revTx" presStyleIdx="0" presStyleCnt="2">
        <dgm:presLayoutVars>
          <dgm:chMax val="1"/>
          <dgm:chPref val="1"/>
        </dgm:presLayoutVars>
      </dgm:prSet>
      <dgm:spPr/>
    </dgm:pt>
    <dgm:pt modelId="{3950B159-6DCF-4C81-BB9D-192AFD9AFD0A}" type="pres">
      <dgm:prSet presAssocID="{B300A458-DC50-4EF5-8C79-7414F5CE2BED}" presName="sibTrans" presStyleCnt="0"/>
      <dgm:spPr/>
    </dgm:pt>
    <dgm:pt modelId="{171D071A-AB24-4A83-B935-36ADB0AC869A}" type="pres">
      <dgm:prSet presAssocID="{BA02FD04-0291-4DB2-8419-3CCEA0CB7723}" presName="compNode" presStyleCnt="0"/>
      <dgm:spPr/>
    </dgm:pt>
    <dgm:pt modelId="{A7C79129-EA63-4FFD-A423-438D561EC591}" type="pres">
      <dgm:prSet presAssocID="{BA02FD04-0291-4DB2-8419-3CCEA0CB7723}" presName="iconBgRect" presStyleLbl="bgShp" presStyleIdx="1" presStyleCnt="2"/>
      <dgm:spPr/>
    </dgm:pt>
    <dgm:pt modelId="{F5A65BDC-EFAC-4C9B-B909-0ED2FD6B910B}" type="pres">
      <dgm:prSet presAssocID="{BA02FD04-0291-4DB2-8419-3CCEA0CB772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D8D21796-881C-4D2A-BDF8-15A2CC2AE1C2}" type="pres">
      <dgm:prSet presAssocID="{BA02FD04-0291-4DB2-8419-3CCEA0CB7723}" presName="spaceRect" presStyleCnt="0"/>
      <dgm:spPr/>
    </dgm:pt>
    <dgm:pt modelId="{A2FC7470-F5BD-4B92-A6CF-D67E2A342354}" type="pres">
      <dgm:prSet presAssocID="{BA02FD04-0291-4DB2-8419-3CCEA0CB772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EA77403-D113-4F79-B651-1EF26DAC6DCD}" type="presOf" srcId="{3945088A-CE33-4ED0-A151-DA0C4C087337}" destId="{1EE14D32-B0DF-41AD-A7C1-1B77AD9A4A51}" srcOrd="0" destOrd="0" presId="urn:microsoft.com/office/officeart/2018/5/layout/IconCircleLabelList"/>
    <dgm:cxn modelId="{34AA4E07-5BEF-4A54-B217-8181CB23E693}" type="presOf" srcId="{BA02FD04-0291-4DB2-8419-3CCEA0CB7723}" destId="{A2FC7470-F5BD-4B92-A6CF-D67E2A342354}" srcOrd="0" destOrd="0" presId="urn:microsoft.com/office/officeart/2018/5/layout/IconCircleLabelList"/>
    <dgm:cxn modelId="{1EC6201F-C6A9-4A73-B9E4-0CE74CDD68CD}" srcId="{3945088A-CE33-4ED0-A151-DA0C4C087337}" destId="{BA02FD04-0291-4DB2-8419-3CCEA0CB7723}" srcOrd="1" destOrd="0" parTransId="{E2E224D0-303D-41DD-A65D-6956F6447E3C}" sibTransId="{56B34623-25FC-46A5-B8A0-7E378BA75EDA}"/>
    <dgm:cxn modelId="{DB46F5A4-3A94-45C6-A63A-384561DC1C48}" srcId="{3945088A-CE33-4ED0-A151-DA0C4C087337}" destId="{9F61E503-BA4D-4E09-8D0F-0B481FBA9343}" srcOrd="0" destOrd="0" parTransId="{4E2C5F6F-8F49-48F7-AF7C-6025802C7BE6}" sibTransId="{B300A458-DC50-4EF5-8C79-7414F5CE2BED}"/>
    <dgm:cxn modelId="{BD42F2DB-9DC7-44CB-BDD6-90406FE1B93E}" type="presOf" srcId="{9F61E503-BA4D-4E09-8D0F-0B481FBA9343}" destId="{72FC30C5-81EC-469A-B2AF-0B2B20A45768}" srcOrd="0" destOrd="0" presId="urn:microsoft.com/office/officeart/2018/5/layout/IconCircleLabelList"/>
    <dgm:cxn modelId="{C6A90056-F5F2-4E0D-AC46-4D8F74704E9E}" type="presParOf" srcId="{1EE14D32-B0DF-41AD-A7C1-1B77AD9A4A51}" destId="{CE0B442C-E2ED-42A4-AA7B-08C22ACC1207}" srcOrd="0" destOrd="0" presId="urn:microsoft.com/office/officeart/2018/5/layout/IconCircleLabelList"/>
    <dgm:cxn modelId="{87F9CA3C-93BE-43E4-8C2B-71B4CE104D60}" type="presParOf" srcId="{CE0B442C-E2ED-42A4-AA7B-08C22ACC1207}" destId="{BB6D6203-4900-47F6-8B65-25DB84BE983A}" srcOrd="0" destOrd="0" presId="urn:microsoft.com/office/officeart/2018/5/layout/IconCircleLabelList"/>
    <dgm:cxn modelId="{DAA21E67-F0FC-4D80-A504-08ACC49E9169}" type="presParOf" srcId="{CE0B442C-E2ED-42A4-AA7B-08C22ACC1207}" destId="{7A882D73-CB03-4DA9-BA89-36EEFF144C45}" srcOrd="1" destOrd="0" presId="urn:microsoft.com/office/officeart/2018/5/layout/IconCircleLabelList"/>
    <dgm:cxn modelId="{E5016C49-1767-4B3C-9B50-AADBDFCFD93F}" type="presParOf" srcId="{CE0B442C-E2ED-42A4-AA7B-08C22ACC1207}" destId="{35BFEE4C-E7C3-4228-BE47-797ACDC05742}" srcOrd="2" destOrd="0" presId="urn:microsoft.com/office/officeart/2018/5/layout/IconCircleLabelList"/>
    <dgm:cxn modelId="{9A944003-664E-4973-ADCB-DB75C94BAB3A}" type="presParOf" srcId="{CE0B442C-E2ED-42A4-AA7B-08C22ACC1207}" destId="{72FC30C5-81EC-469A-B2AF-0B2B20A45768}" srcOrd="3" destOrd="0" presId="urn:microsoft.com/office/officeart/2018/5/layout/IconCircleLabelList"/>
    <dgm:cxn modelId="{8F5E7229-82B1-4D95-8161-E6553096121D}" type="presParOf" srcId="{1EE14D32-B0DF-41AD-A7C1-1B77AD9A4A51}" destId="{3950B159-6DCF-4C81-BB9D-192AFD9AFD0A}" srcOrd="1" destOrd="0" presId="urn:microsoft.com/office/officeart/2018/5/layout/IconCircleLabelList"/>
    <dgm:cxn modelId="{DE1B1CB7-A0E4-4B16-B18A-59600679660E}" type="presParOf" srcId="{1EE14D32-B0DF-41AD-A7C1-1B77AD9A4A51}" destId="{171D071A-AB24-4A83-B935-36ADB0AC869A}" srcOrd="2" destOrd="0" presId="urn:microsoft.com/office/officeart/2018/5/layout/IconCircleLabelList"/>
    <dgm:cxn modelId="{68BADF8D-8F71-405C-B183-5433879C32C8}" type="presParOf" srcId="{171D071A-AB24-4A83-B935-36ADB0AC869A}" destId="{A7C79129-EA63-4FFD-A423-438D561EC591}" srcOrd="0" destOrd="0" presId="urn:microsoft.com/office/officeart/2018/5/layout/IconCircleLabelList"/>
    <dgm:cxn modelId="{403C6EC0-A306-4FED-9175-698BE999A073}" type="presParOf" srcId="{171D071A-AB24-4A83-B935-36ADB0AC869A}" destId="{F5A65BDC-EFAC-4C9B-B909-0ED2FD6B910B}" srcOrd="1" destOrd="0" presId="urn:microsoft.com/office/officeart/2018/5/layout/IconCircleLabelList"/>
    <dgm:cxn modelId="{49893EC0-9C20-4277-BD85-53F9813B3570}" type="presParOf" srcId="{171D071A-AB24-4A83-B935-36ADB0AC869A}" destId="{D8D21796-881C-4D2A-BDF8-15A2CC2AE1C2}" srcOrd="2" destOrd="0" presId="urn:microsoft.com/office/officeart/2018/5/layout/IconCircleLabelList"/>
    <dgm:cxn modelId="{8485E07B-A754-4753-9492-B6D36F226BA8}" type="presParOf" srcId="{171D071A-AB24-4A83-B935-36ADB0AC869A}" destId="{A2FC7470-F5BD-4B92-A6CF-D67E2A34235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46AF1F-8412-4667-BEE6-7A23409544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9A198CD-BD51-4C0E-A2B6-8A2CCEDC112C}">
      <dgm:prSet/>
      <dgm:spPr/>
      <dgm:t>
        <a:bodyPr/>
        <a:lstStyle/>
        <a:p>
          <a:r>
            <a:rPr lang="zh-CN" dirty="0"/>
            <a:t>合作博弈：通过合作的方式追求共同利益</a:t>
          </a:r>
          <a:endParaRPr lang="en-US" dirty="0"/>
        </a:p>
      </dgm:t>
    </dgm:pt>
    <dgm:pt modelId="{F7C15F5A-D0FE-4637-A70C-EBA8D242A72C}" type="parTrans" cxnId="{FFD9BDEA-0F08-49C4-AAB0-6BD79047A958}">
      <dgm:prSet/>
      <dgm:spPr/>
      <dgm:t>
        <a:bodyPr/>
        <a:lstStyle/>
        <a:p>
          <a:endParaRPr lang="en-US"/>
        </a:p>
      </dgm:t>
    </dgm:pt>
    <dgm:pt modelId="{1FF65D8C-16AC-4001-AF96-F86F0EA7FC85}" type="sibTrans" cxnId="{FFD9BDEA-0F08-49C4-AAB0-6BD79047A958}">
      <dgm:prSet/>
      <dgm:spPr/>
      <dgm:t>
        <a:bodyPr/>
        <a:lstStyle/>
        <a:p>
          <a:endParaRPr lang="en-US"/>
        </a:p>
      </dgm:t>
    </dgm:pt>
    <dgm:pt modelId="{52173624-6A41-4772-8D62-5B9241BCF197}">
      <dgm:prSet/>
      <dgm:spPr/>
      <dgm:t>
        <a:bodyPr/>
        <a:lstStyle/>
        <a:p>
          <a:r>
            <a:rPr lang="zh-CN" dirty="0"/>
            <a:t>非合作博弈：非合作博弈是没有机会进行约束性合作的决策者之间的交互行为。</a:t>
          </a:r>
          <a:endParaRPr lang="en-US" dirty="0"/>
        </a:p>
      </dgm:t>
    </dgm:pt>
    <dgm:pt modelId="{53235C0A-4BC2-4EDF-9FCF-75A8A4E1CF8C}" type="parTrans" cxnId="{1E9E4A91-DCB5-4930-88B3-1984FF2073C0}">
      <dgm:prSet/>
      <dgm:spPr/>
      <dgm:t>
        <a:bodyPr/>
        <a:lstStyle/>
        <a:p>
          <a:endParaRPr lang="en-US"/>
        </a:p>
      </dgm:t>
    </dgm:pt>
    <dgm:pt modelId="{13D6C0AD-A66B-49BA-875B-4363F5F85823}" type="sibTrans" cxnId="{1E9E4A91-DCB5-4930-88B3-1984FF2073C0}">
      <dgm:prSet/>
      <dgm:spPr/>
      <dgm:t>
        <a:bodyPr/>
        <a:lstStyle/>
        <a:p>
          <a:endParaRPr lang="en-US"/>
        </a:p>
      </dgm:t>
    </dgm:pt>
    <dgm:pt modelId="{3280A68F-C37E-4502-9056-6D54388657A7}" type="pres">
      <dgm:prSet presAssocID="{0B46AF1F-8412-4667-BEE6-7A23409544E5}" presName="root" presStyleCnt="0">
        <dgm:presLayoutVars>
          <dgm:dir/>
          <dgm:resizeHandles val="exact"/>
        </dgm:presLayoutVars>
      </dgm:prSet>
      <dgm:spPr/>
    </dgm:pt>
    <dgm:pt modelId="{7849F128-71FF-4434-A679-C203AFAF33E9}" type="pres">
      <dgm:prSet presAssocID="{39A198CD-BD51-4C0E-A2B6-8A2CCEDC112C}" presName="compNode" presStyleCnt="0"/>
      <dgm:spPr/>
    </dgm:pt>
    <dgm:pt modelId="{5EECE73C-99F3-455F-9219-EC5077065F0F}" type="pres">
      <dgm:prSet presAssocID="{39A198CD-BD51-4C0E-A2B6-8A2CCEDC11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52B1850D-69C6-4F26-B9F9-D51D74D6FD12}" type="pres">
      <dgm:prSet presAssocID="{39A198CD-BD51-4C0E-A2B6-8A2CCEDC112C}" presName="spaceRect" presStyleCnt="0"/>
      <dgm:spPr/>
    </dgm:pt>
    <dgm:pt modelId="{45A6F7E2-0C93-489D-A055-9D3FDBFE7C07}" type="pres">
      <dgm:prSet presAssocID="{39A198CD-BD51-4C0E-A2B6-8A2CCEDC112C}" presName="textRect" presStyleLbl="revTx" presStyleIdx="0" presStyleCnt="2">
        <dgm:presLayoutVars>
          <dgm:chMax val="1"/>
          <dgm:chPref val="1"/>
        </dgm:presLayoutVars>
      </dgm:prSet>
      <dgm:spPr/>
    </dgm:pt>
    <dgm:pt modelId="{241E1AB7-4FD6-4F70-9E5B-DC24A07F98DC}" type="pres">
      <dgm:prSet presAssocID="{1FF65D8C-16AC-4001-AF96-F86F0EA7FC85}" presName="sibTrans" presStyleCnt="0"/>
      <dgm:spPr/>
    </dgm:pt>
    <dgm:pt modelId="{CD05B4BC-F4EF-4F6C-81FF-689D63636731}" type="pres">
      <dgm:prSet presAssocID="{52173624-6A41-4772-8D62-5B9241BCF197}" presName="compNode" presStyleCnt="0"/>
      <dgm:spPr/>
    </dgm:pt>
    <dgm:pt modelId="{D50D7DB3-A2DD-4F0D-9C4B-4E6C5A5850BA}" type="pres">
      <dgm:prSet presAssocID="{52173624-6A41-4772-8D62-5B9241BCF1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连接"/>
        </a:ext>
      </dgm:extLst>
    </dgm:pt>
    <dgm:pt modelId="{0177DBF0-E349-433E-B74F-84A9EC7A87E2}" type="pres">
      <dgm:prSet presAssocID="{52173624-6A41-4772-8D62-5B9241BCF197}" presName="spaceRect" presStyleCnt="0"/>
      <dgm:spPr/>
    </dgm:pt>
    <dgm:pt modelId="{4C137B41-EF3C-4D00-9A3D-1A52C01512E2}" type="pres">
      <dgm:prSet presAssocID="{52173624-6A41-4772-8D62-5B9241BCF197}" presName="textRect" presStyleLbl="revTx" presStyleIdx="1" presStyleCnt="2" custScaleY="178001">
        <dgm:presLayoutVars>
          <dgm:chMax val="1"/>
          <dgm:chPref val="1"/>
        </dgm:presLayoutVars>
      </dgm:prSet>
      <dgm:spPr/>
    </dgm:pt>
  </dgm:ptLst>
  <dgm:cxnLst>
    <dgm:cxn modelId="{7177AC00-0322-4943-A4F6-87974F0E766D}" type="presOf" srcId="{39A198CD-BD51-4C0E-A2B6-8A2CCEDC112C}" destId="{45A6F7E2-0C93-489D-A055-9D3FDBFE7C07}" srcOrd="0" destOrd="0" presId="urn:microsoft.com/office/officeart/2018/2/layout/IconLabelList"/>
    <dgm:cxn modelId="{C07BEA84-0B56-4D49-9870-52BB045D8D5C}" type="presOf" srcId="{52173624-6A41-4772-8D62-5B9241BCF197}" destId="{4C137B41-EF3C-4D00-9A3D-1A52C01512E2}" srcOrd="0" destOrd="0" presId="urn:microsoft.com/office/officeart/2018/2/layout/IconLabelList"/>
    <dgm:cxn modelId="{1E9E4A91-DCB5-4930-88B3-1984FF2073C0}" srcId="{0B46AF1F-8412-4667-BEE6-7A23409544E5}" destId="{52173624-6A41-4772-8D62-5B9241BCF197}" srcOrd="1" destOrd="0" parTransId="{53235C0A-4BC2-4EDF-9FCF-75A8A4E1CF8C}" sibTransId="{13D6C0AD-A66B-49BA-875B-4363F5F85823}"/>
    <dgm:cxn modelId="{A3BE07A2-3A05-4528-9113-92B6C02D49DE}" type="presOf" srcId="{0B46AF1F-8412-4667-BEE6-7A23409544E5}" destId="{3280A68F-C37E-4502-9056-6D54388657A7}" srcOrd="0" destOrd="0" presId="urn:microsoft.com/office/officeart/2018/2/layout/IconLabelList"/>
    <dgm:cxn modelId="{FFD9BDEA-0F08-49C4-AAB0-6BD79047A958}" srcId="{0B46AF1F-8412-4667-BEE6-7A23409544E5}" destId="{39A198CD-BD51-4C0E-A2B6-8A2CCEDC112C}" srcOrd="0" destOrd="0" parTransId="{F7C15F5A-D0FE-4637-A70C-EBA8D242A72C}" sibTransId="{1FF65D8C-16AC-4001-AF96-F86F0EA7FC85}"/>
    <dgm:cxn modelId="{04914F60-EFBE-48B2-9814-8A2DB755E444}" type="presParOf" srcId="{3280A68F-C37E-4502-9056-6D54388657A7}" destId="{7849F128-71FF-4434-A679-C203AFAF33E9}" srcOrd="0" destOrd="0" presId="urn:microsoft.com/office/officeart/2018/2/layout/IconLabelList"/>
    <dgm:cxn modelId="{EB60E6EB-D5C6-4940-80D4-D27B1BC2C9FE}" type="presParOf" srcId="{7849F128-71FF-4434-A679-C203AFAF33E9}" destId="{5EECE73C-99F3-455F-9219-EC5077065F0F}" srcOrd="0" destOrd="0" presId="urn:microsoft.com/office/officeart/2018/2/layout/IconLabelList"/>
    <dgm:cxn modelId="{1ADD7E0C-C988-459F-937F-17A632ECC181}" type="presParOf" srcId="{7849F128-71FF-4434-A679-C203AFAF33E9}" destId="{52B1850D-69C6-4F26-B9F9-D51D74D6FD12}" srcOrd="1" destOrd="0" presId="urn:microsoft.com/office/officeart/2018/2/layout/IconLabelList"/>
    <dgm:cxn modelId="{9D89D3BC-8CC2-4A46-A003-7CF5832CB7CB}" type="presParOf" srcId="{7849F128-71FF-4434-A679-C203AFAF33E9}" destId="{45A6F7E2-0C93-489D-A055-9D3FDBFE7C07}" srcOrd="2" destOrd="0" presId="urn:microsoft.com/office/officeart/2018/2/layout/IconLabelList"/>
    <dgm:cxn modelId="{EA6E1F36-2F7B-487D-9CE8-F6C772C6E04D}" type="presParOf" srcId="{3280A68F-C37E-4502-9056-6D54388657A7}" destId="{241E1AB7-4FD6-4F70-9E5B-DC24A07F98DC}" srcOrd="1" destOrd="0" presId="urn:microsoft.com/office/officeart/2018/2/layout/IconLabelList"/>
    <dgm:cxn modelId="{5D7D1D2E-C679-444D-8F9A-9491F45C383E}" type="presParOf" srcId="{3280A68F-C37E-4502-9056-6D54388657A7}" destId="{CD05B4BC-F4EF-4F6C-81FF-689D63636731}" srcOrd="2" destOrd="0" presId="urn:microsoft.com/office/officeart/2018/2/layout/IconLabelList"/>
    <dgm:cxn modelId="{33A2709F-6BC9-4F3C-9CEA-19B3DD26821D}" type="presParOf" srcId="{CD05B4BC-F4EF-4F6C-81FF-689D63636731}" destId="{D50D7DB3-A2DD-4F0D-9C4B-4E6C5A5850BA}" srcOrd="0" destOrd="0" presId="urn:microsoft.com/office/officeart/2018/2/layout/IconLabelList"/>
    <dgm:cxn modelId="{13B56435-668E-40F7-ACD1-6D1B19C4FC22}" type="presParOf" srcId="{CD05B4BC-F4EF-4F6C-81FF-689D63636731}" destId="{0177DBF0-E349-433E-B74F-84A9EC7A87E2}" srcOrd="1" destOrd="0" presId="urn:microsoft.com/office/officeart/2018/2/layout/IconLabelList"/>
    <dgm:cxn modelId="{07CCA0B4-D3F9-424A-8344-EA4B30FC2528}" type="presParOf" srcId="{CD05B4BC-F4EF-4F6C-81FF-689D63636731}" destId="{4C137B41-EF3C-4D00-9A3D-1A52C01512E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13B635-C5BE-40A8-864C-7815A4990DE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B65F38-C307-482C-9E24-4D5E0008D810}">
      <dgm:prSet custT="1"/>
      <dgm:spPr/>
      <dgm:t>
        <a:bodyPr/>
        <a:lstStyle/>
        <a:p>
          <a:r>
            <a:rPr lang="zh-CN" sz="1600" b="0" i="0" dirty="0"/>
            <a:t>完全信息博弈：所有玩家在做出决策时，都对游戏的所有元素（包括玩家的身份、办法或策略的集合以及每个可能结果的收益）有完全的了解。也就是说，没有任何信息是隐藏的或保密的。</a:t>
          </a:r>
          <a:endParaRPr lang="en-US" sz="1600" dirty="0"/>
        </a:p>
      </dgm:t>
    </dgm:pt>
    <dgm:pt modelId="{53D9255F-3D11-4A54-AEF9-387C9039924F}" type="parTrans" cxnId="{78B066EF-034B-4A61-A689-D103AC64A131}">
      <dgm:prSet/>
      <dgm:spPr/>
      <dgm:t>
        <a:bodyPr/>
        <a:lstStyle/>
        <a:p>
          <a:endParaRPr lang="en-US"/>
        </a:p>
      </dgm:t>
    </dgm:pt>
    <dgm:pt modelId="{C2D2DE2C-1010-4205-BAD3-72FC5D716A14}" type="sibTrans" cxnId="{78B066EF-034B-4A61-A689-D103AC64A131}">
      <dgm:prSet/>
      <dgm:spPr/>
      <dgm:t>
        <a:bodyPr/>
        <a:lstStyle/>
        <a:p>
          <a:endParaRPr lang="en-US"/>
        </a:p>
      </dgm:t>
    </dgm:pt>
    <dgm:pt modelId="{9EB1C3BD-FF7B-4B8F-B5FE-574F719508E2}">
      <dgm:prSet/>
      <dgm:spPr/>
      <dgm:t>
        <a:bodyPr/>
        <a:lstStyle/>
        <a:p>
          <a:r>
            <a:rPr lang="zh-CN" b="0" i="0" dirty="0"/>
            <a:t>不完全信息博弈：某些玩家在做出决策时并不完全了解游戏的所有元素。也就是说，他们可能对其他玩家的身份、可能的策略或者某些行动的潜在回报没有足够的了解。</a:t>
          </a:r>
          <a:endParaRPr lang="en-US" dirty="0"/>
        </a:p>
      </dgm:t>
    </dgm:pt>
    <dgm:pt modelId="{52066F94-20D2-48CC-9440-40702EF1BE00}" type="parTrans" cxnId="{8525D77C-3D61-4663-9444-8BAB62041875}">
      <dgm:prSet/>
      <dgm:spPr/>
      <dgm:t>
        <a:bodyPr/>
        <a:lstStyle/>
        <a:p>
          <a:endParaRPr lang="en-US"/>
        </a:p>
      </dgm:t>
    </dgm:pt>
    <dgm:pt modelId="{063F26BB-609E-4F2D-A9C1-813E077F4D5E}" type="sibTrans" cxnId="{8525D77C-3D61-4663-9444-8BAB62041875}">
      <dgm:prSet/>
      <dgm:spPr/>
      <dgm:t>
        <a:bodyPr/>
        <a:lstStyle/>
        <a:p>
          <a:endParaRPr lang="en-US"/>
        </a:p>
      </dgm:t>
    </dgm:pt>
    <dgm:pt modelId="{5FDE854F-0DE8-4D41-9579-1E4055DBB43C}" type="pres">
      <dgm:prSet presAssocID="{6713B635-C5BE-40A8-864C-7815A4990DEA}" presName="root" presStyleCnt="0">
        <dgm:presLayoutVars>
          <dgm:dir/>
          <dgm:resizeHandles val="exact"/>
        </dgm:presLayoutVars>
      </dgm:prSet>
      <dgm:spPr/>
    </dgm:pt>
    <dgm:pt modelId="{A3720037-C1D0-42D9-A757-B30FA82797D9}" type="pres">
      <dgm:prSet presAssocID="{F6B65F38-C307-482C-9E24-4D5E0008D810}" presName="compNode" presStyleCnt="0"/>
      <dgm:spPr/>
    </dgm:pt>
    <dgm:pt modelId="{D430062A-8752-4325-929B-B6395C9C2764}" type="pres">
      <dgm:prSet presAssocID="{F6B65F38-C307-482C-9E24-4D5E0008D81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tennis"/>
        </a:ext>
      </dgm:extLst>
    </dgm:pt>
    <dgm:pt modelId="{174D12FE-AAE0-42CF-8F23-1B20DD5EADA5}" type="pres">
      <dgm:prSet presAssocID="{F6B65F38-C307-482C-9E24-4D5E0008D810}" presName="spaceRect" presStyleCnt="0"/>
      <dgm:spPr/>
    </dgm:pt>
    <dgm:pt modelId="{BA311160-96C3-42C5-BF13-2041CB787433}" type="pres">
      <dgm:prSet presAssocID="{F6B65F38-C307-482C-9E24-4D5E0008D810}" presName="textRect" presStyleLbl="revTx" presStyleIdx="0" presStyleCnt="2">
        <dgm:presLayoutVars>
          <dgm:chMax val="1"/>
          <dgm:chPref val="1"/>
        </dgm:presLayoutVars>
      </dgm:prSet>
      <dgm:spPr/>
    </dgm:pt>
    <dgm:pt modelId="{28313ED5-D926-40DC-8952-7CD6C5A17D34}" type="pres">
      <dgm:prSet presAssocID="{C2D2DE2C-1010-4205-BAD3-72FC5D716A14}" presName="sibTrans" presStyleCnt="0"/>
      <dgm:spPr/>
    </dgm:pt>
    <dgm:pt modelId="{A9C1E1D2-4479-4141-8B2E-84A482C9CBBE}" type="pres">
      <dgm:prSet presAssocID="{9EB1C3BD-FF7B-4B8F-B5FE-574F719508E2}" presName="compNode" presStyleCnt="0"/>
      <dgm:spPr/>
    </dgm:pt>
    <dgm:pt modelId="{02A84E38-918F-4606-AA82-5BC38413E4C1}" type="pres">
      <dgm:prSet presAssocID="{9EB1C3BD-FF7B-4B8F-B5FE-574F719508E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6D7D1F6C-60EA-4666-9E44-1D3E3E852819}" type="pres">
      <dgm:prSet presAssocID="{9EB1C3BD-FF7B-4B8F-B5FE-574F719508E2}" presName="spaceRect" presStyleCnt="0"/>
      <dgm:spPr/>
    </dgm:pt>
    <dgm:pt modelId="{9DA5EB3F-35C4-4F44-93ED-A8F4D666FF9E}" type="pres">
      <dgm:prSet presAssocID="{9EB1C3BD-FF7B-4B8F-B5FE-574F719508E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1353E25-ADBF-4F16-8536-C5EA1959A4BB}" type="presOf" srcId="{6713B635-C5BE-40A8-864C-7815A4990DEA}" destId="{5FDE854F-0DE8-4D41-9579-1E4055DBB43C}" srcOrd="0" destOrd="0" presId="urn:microsoft.com/office/officeart/2018/2/layout/IconLabelList"/>
    <dgm:cxn modelId="{5DFDF256-24DC-42D8-9DCF-17BA3925C903}" type="presOf" srcId="{9EB1C3BD-FF7B-4B8F-B5FE-574F719508E2}" destId="{9DA5EB3F-35C4-4F44-93ED-A8F4D666FF9E}" srcOrd="0" destOrd="0" presId="urn:microsoft.com/office/officeart/2018/2/layout/IconLabelList"/>
    <dgm:cxn modelId="{8525D77C-3D61-4663-9444-8BAB62041875}" srcId="{6713B635-C5BE-40A8-864C-7815A4990DEA}" destId="{9EB1C3BD-FF7B-4B8F-B5FE-574F719508E2}" srcOrd="1" destOrd="0" parTransId="{52066F94-20D2-48CC-9440-40702EF1BE00}" sibTransId="{063F26BB-609E-4F2D-A9C1-813E077F4D5E}"/>
    <dgm:cxn modelId="{6D354CB5-3E10-44D0-B2DA-19E4926BBDB8}" type="presOf" srcId="{F6B65F38-C307-482C-9E24-4D5E0008D810}" destId="{BA311160-96C3-42C5-BF13-2041CB787433}" srcOrd="0" destOrd="0" presId="urn:microsoft.com/office/officeart/2018/2/layout/IconLabelList"/>
    <dgm:cxn modelId="{78B066EF-034B-4A61-A689-D103AC64A131}" srcId="{6713B635-C5BE-40A8-864C-7815A4990DEA}" destId="{F6B65F38-C307-482C-9E24-4D5E0008D810}" srcOrd="0" destOrd="0" parTransId="{53D9255F-3D11-4A54-AEF9-387C9039924F}" sibTransId="{C2D2DE2C-1010-4205-BAD3-72FC5D716A14}"/>
    <dgm:cxn modelId="{4C616CA1-FA0A-40EB-B13D-09924F21C8A3}" type="presParOf" srcId="{5FDE854F-0DE8-4D41-9579-1E4055DBB43C}" destId="{A3720037-C1D0-42D9-A757-B30FA82797D9}" srcOrd="0" destOrd="0" presId="urn:microsoft.com/office/officeart/2018/2/layout/IconLabelList"/>
    <dgm:cxn modelId="{01E76369-64A5-449D-BBAB-BE2F7F48D499}" type="presParOf" srcId="{A3720037-C1D0-42D9-A757-B30FA82797D9}" destId="{D430062A-8752-4325-929B-B6395C9C2764}" srcOrd="0" destOrd="0" presId="urn:microsoft.com/office/officeart/2018/2/layout/IconLabelList"/>
    <dgm:cxn modelId="{4B792606-10E4-416F-8354-D480E2F40F53}" type="presParOf" srcId="{A3720037-C1D0-42D9-A757-B30FA82797D9}" destId="{174D12FE-AAE0-42CF-8F23-1B20DD5EADA5}" srcOrd="1" destOrd="0" presId="urn:microsoft.com/office/officeart/2018/2/layout/IconLabelList"/>
    <dgm:cxn modelId="{6F111A20-F2FB-4D7A-B151-F3A3316C8609}" type="presParOf" srcId="{A3720037-C1D0-42D9-A757-B30FA82797D9}" destId="{BA311160-96C3-42C5-BF13-2041CB787433}" srcOrd="2" destOrd="0" presId="urn:microsoft.com/office/officeart/2018/2/layout/IconLabelList"/>
    <dgm:cxn modelId="{7240AE2C-BED6-4902-84D8-8A912793ABE3}" type="presParOf" srcId="{5FDE854F-0DE8-4D41-9579-1E4055DBB43C}" destId="{28313ED5-D926-40DC-8952-7CD6C5A17D34}" srcOrd="1" destOrd="0" presId="urn:microsoft.com/office/officeart/2018/2/layout/IconLabelList"/>
    <dgm:cxn modelId="{682D374B-794E-4D34-9F9B-FE19659F2B60}" type="presParOf" srcId="{5FDE854F-0DE8-4D41-9579-1E4055DBB43C}" destId="{A9C1E1D2-4479-4141-8B2E-84A482C9CBBE}" srcOrd="2" destOrd="0" presId="urn:microsoft.com/office/officeart/2018/2/layout/IconLabelList"/>
    <dgm:cxn modelId="{6D0963FB-DBBA-432B-9797-A488DB6778E9}" type="presParOf" srcId="{A9C1E1D2-4479-4141-8B2E-84A482C9CBBE}" destId="{02A84E38-918F-4606-AA82-5BC38413E4C1}" srcOrd="0" destOrd="0" presId="urn:microsoft.com/office/officeart/2018/2/layout/IconLabelList"/>
    <dgm:cxn modelId="{932CEB44-0B65-4DA6-9FA5-4A25006E7827}" type="presParOf" srcId="{A9C1E1D2-4479-4141-8B2E-84A482C9CBBE}" destId="{6D7D1F6C-60EA-4666-9E44-1D3E3E852819}" srcOrd="1" destOrd="0" presId="urn:microsoft.com/office/officeart/2018/2/layout/IconLabelList"/>
    <dgm:cxn modelId="{03EE7505-0709-41CD-BA2F-84D66931E174}" type="presParOf" srcId="{A9C1E1D2-4479-4141-8B2E-84A482C9CBBE}" destId="{9DA5EB3F-35C4-4F44-93ED-A8F4D666FF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8B2DB-31B2-48D8-B060-6094055C4F23}">
      <dsp:nvSpPr>
        <dsp:cNvPr id="0" name=""/>
        <dsp:cNvSpPr/>
      </dsp:nvSpPr>
      <dsp:spPr>
        <a:xfrm>
          <a:off x="0" y="0"/>
          <a:ext cx="6877334" cy="853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只剩</a:t>
          </a:r>
          <a:r>
            <a:rPr lang="en-US" sz="1800" kern="1200"/>
            <a:t>4</a:t>
          </a:r>
          <a:r>
            <a:rPr lang="zh-CN" sz="1800" kern="1200"/>
            <a:t>号和</a:t>
          </a:r>
          <a:r>
            <a:rPr lang="en-US" sz="1800" kern="1200"/>
            <a:t>5</a:t>
          </a:r>
          <a:r>
            <a:rPr lang="zh-CN" sz="1800" kern="1200"/>
            <a:t>号的话，</a:t>
          </a:r>
          <a:r>
            <a:rPr lang="en-US" sz="1800" kern="1200"/>
            <a:t>4</a:t>
          </a:r>
          <a:r>
            <a:rPr lang="zh-CN" sz="1800" kern="1200"/>
            <a:t>号分配方案只能是（</a:t>
          </a:r>
          <a:r>
            <a:rPr lang="en-US" sz="1800" kern="1200"/>
            <a:t>0</a:t>
          </a:r>
          <a:r>
            <a:rPr lang="zh-CN" sz="1800" kern="1200"/>
            <a:t>，</a:t>
          </a:r>
          <a:r>
            <a:rPr lang="en-US" sz="1800" kern="1200"/>
            <a:t>100</a:t>
          </a:r>
          <a:r>
            <a:rPr lang="zh-CN" sz="1800" kern="1200"/>
            <a:t>），否则</a:t>
          </a:r>
          <a:r>
            <a:rPr lang="en-US" sz="1800" kern="1200"/>
            <a:t>5</a:t>
          </a:r>
          <a:r>
            <a:rPr lang="zh-CN" sz="1800" kern="1200"/>
            <a:t>号一定投反对票让</a:t>
          </a:r>
          <a:r>
            <a:rPr lang="en-US" sz="1800" kern="1200"/>
            <a:t>4</a:t>
          </a:r>
          <a:r>
            <a:rPr lang="zh-CN" sz="1800" kern="1200"/>
            <a:t>号喂鲨鱼，以独吞全部金币。</a:t>
          </a:r>
          <a:endParaRPr lang="en-US" sz="1800" kern="1200"/>
        </a:p>
      </dsp:txBody>
      <dsp:txXfrm>
        <a:off x="25006" y="25006"/>
        <a:ext cx="5883906" cy="803758"/>
      </dsp:txXfrm>
    </dsp:sp>
    <dsp:sp modelId="{131DD837-0B41-4843-A45B-E8671B7C7F75}">
      <dsp:nvSpPr>
        <dsp:cNvPr id="0" name=""/>
        <dsp:cNvSpPr/>
      </dsp:nvSpPr>
      <dsp:spPr>
        <a:xfrm>
          <a:off x="575976" y="1009000"/>
          <a:ext cx="6877334" cy="853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只剩下</a:t>
          </a:r>
          <a:r>
            <a:rPr lang="en-US" sz="1800" kern="1200"/>
            <a:t>3</a:t>
          </a:r>
          <a:r>
            <a:rPr lang="zh-CN" sz="1800" kern="1200"/>
            <a:t>，</a:t>
          </a:r>
          <a:r>
            <a:rPr lang="en-US" sz="1800" kern="1200"/>
            <a:t>4</a:t>
          </a:r>
          <a:r>
            <a:rPr lang="zh-CN" sz="1800" kern="1200"/>
            <a:t>，</a:t>
          </a:r>
          <a:r>
            <a:rPr lang="en-US" sz="1800" kern="1200"/>
            <a:t>5</a:t>
          </a:r>
          <a:r>
            <a:rPr lang="zh-CN" sz="1800" kern="1200"/>
            <a:t>号的时候，</a:t>
          </a:r>
          <a:r>
            <a:rPr lang="en-US" sz="1800" kern="1200"/>
            <a:t>3</a:t>
          </a:r>
          <a:r>
            <a:rPr lang="zh-CN" sz="1800" kern="1200"/>
            <a:t>号只需要得到</a:t>
          </a:r>
          <a:r>
            <a:rPr lang="en-US" sz="1800" kern="1200"/>
            <a:t>4</a:t>
          </a:r>
          <a:r>
            <a:rPr lang="zh-CN" sz="1800" kern="1200"/>
            <a:t>号的支持就能获胜，因此</a:t>
          </a:r>
          <a:r>
            <a:rPr lang="en-US" sz="1800" kern="1200"/>
            <a:t>3</a:t>
          </a:r>
          <a:r>
            <a:rPr lang="zh-CN" sz="1800" kern="1200"/>
            <a:t>号的分配方案是（</a:t>
          </a:r>
          <a:r>
            <a:rPr lang="en-US" sz="1800" kern="1200"/>
            <a:t>99</a:t>
          </a:r>
          <a:r>
            <a:rPr lang="zh-CN" sz="1800" kern="1200"/>
            <a:t>，</a:t>
          </a:r>
          <a:r>
            <a:rPr lang="en-US" sz="1800" kern="1200"/>
            <a:t>1</a:t>
          </a:r>
          <a:r>
            <a:rPr lang="zh-CN" sz="1800" kern="1200"/>
            <a:t>，</a:t>
          </a:r>
          <a:r>
            <a:rPr lang="en-US" sz="1800" kern="1200"/>
            <a:t>0</a:t>
          </a:r>
          <a:r>
            <a:rPr lang="zh-CN" sz="1800" kern="1200"/>
            <a:t>）</a:t>
          </a:r>
          <a:endParaRPr lang="en-US" sz="1800" kern="1200"/>
        </a:p>
      </dsp:txBody>
      <dsp:txXfrm>
        <a:off x="600982" y="1034006"/>
        <a:ext cx="5696395" cy="803758"/>
      </dsp:txXfrm>
    </dsp:sp>
    <dsp:sp modelId="{E04E19D6-3DDB-4D06-8917-07C8BE33A9C7}">
      <dsp:nvSpPr>
        <dsp:cNvPr id="0" name=""/>
        <dsp:cNvSpPr/>
      </dsp:nvSpPr>
      <dsp:spPr>
        <a:xfrm>
          <a:off x="1143356" y="2018001"/>
          <a:ext cx="6877334" cy="853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/>
            <a:t>只剩</a:t>
          </a:r>
          <a:r>
            <a:rPr lang="en-US" sz="1800" kern="1200"/>
            <a:t>2</a:t>
          </a:r>
          <a:r>
            <a:rPr lang="zh-CN" sz="1800" kern="1200"/>
            <a:t>，</a:t>
          </a:r>
          <a:r>
            <a:rPr lang="en-US" sz="1800" kern="1200"/>
            <a:t>3</a:t>
          </a:r>
          <a:r>
            <a:rPr lang="zh-CN" sz="1800" kern="1200"/>
            <a:t>，</a:t>
          </a:r>
          <a:r>
            <a:rPr lang="en-US" sz="1800" kern="1200"/>
            <a:t>4</a:t>
          </a:r>
          <a:r>
            <a:rPr lang="zh-CN" sz="1800" kern="1200"/>
            <a:t>，</a:t>
          </a:r>
          <a:r>
            <a:rPr lang="en-US" sz="1800" kern="1200"/>
            <a:t>5</a:t>
          </a:r>
          <a:r>
            <a:rPr lang="zh-CN" sz="1800" kern="1200"/>
            <a:t>号时，</a:t>
          </a:r>
          <a:r>
            <a:rPr lang="en-US" sz="1800" kern="1200"/>
            <a:t>2</a:t>
          </a:r>
          <a:r>
            <a:rPr lang="zh-CN" sz="1800" kern="1200"/>
            <a:t>号需要获得</a:t>
          </a:r>
          <a:r>
            <a:rPr lang="en-US" sz="1800" kern="1200"/>
            <a:t>4</a:t>
          </a:r>
          <a:r>
            <a:rPr lang="zh-CN" sz="1800" kern="1200"/>
            <a:t>，</a:t>
          </a:r>
          <a:r>
            <a:rPr lang="en-US" sz="1800" kern="1200"/>
            <a:t>5</a:t>
          </a:r>
          <a:r>
            <a:rPr lang="zh-CN" sz="1800" kern="1200"/>
            <a:t>号的支持，只需要比</a:t>
          </a:r>
          <a:r>
            <a:rPr lang="en-US" sz="1800" kern="1200"/>
            <a:t>3</a:t>
          </a:r>
          <a:r>
            <a:rPr lang="zh-CN" sz="1800" kern="1200"/>
            <a:t>号给的多就行，</a:t>
          </a:r>
          <a:r>
            <a:rPr lang="en-US" sz="1800" kern="1200"/>
            <a:t>2</a:t>
          </a:r>
          <a:r>
            <a:rPr lang="zh-CN" sz="1800" kern="1200"/>
            <a:t>号分配方案是（</a:t>
          </a:r>
          <a:r>
            <a:rPr lang="en-US" sz="1800" kern="1200"/>
            <a:t>97</a:t>
          </a:r>
          <a:r>
            <a:rPr lang="zh-CN" sz="1800" kern="1200"/>
            <a:t>，</a:t>
          </a:r>
          <a:r>
            <a:rPr lang="en-US" sz="1800" kern="1200"/>
            <a:t>0</a:t>
          </a:r>
          <a:r>
            <a:rPr lang="zh-CN" sz="1800" kern="1200"/>
            <a:t>，</a:t>
          </a:r>
          <a:r>
            <a:rPr lang="en-US" sz="1800" kern="1200"/>
            <a:t>2</a:t>
          </a:r>
          <a:r>
            <a:rPr lang="zh-CN" sz="1800" kern="1200"/>
            <a:t>，</a:t>
          </a:r>
          <a:r>
            <a:rPr lang="en-US" sz="1800" kern="1200"/>
            <a:t>1</a:t>
          </a:r>
          <a:r>
            <a:rPr lang="zh-CN" sz="1800" kern="1200"/>
            <a:t>）</a:t>
          </a:r>
          <a:endParaRPr lang="en-US" sz="1800" kern="1200"/>
        </a:p>
      </dsp:txBody>
      <dsp:txXfrm>
        <a:off x="1168362" y="2043007"/>
        <a:ext cx="5704991" cy="803758"/>
      </dsp:txXfrm>
    </dsp:sp>
    <dsp:sp modelId="{0AD70209-D5E3-46A5-A33C-69A33767FF8F}">
      <dsp:nvSpPr>
        <dsp:cNvPr id="0" name=""/>
        <dsp:cNvSpPr/>
      </dsp:nvSpPr>
      <dsp:spPr>
        <a:xfrm>
          <a:off x="1719333" y="3027002"/>
          <a:ext cx="6877334" cy="8537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</a:t>
          </a:r>
          <a:r>
            <a:rPr lang="zh-CN" sz="1800" kern="1200"/>
            <a:t>，</a:t>
          </a:r>
          <a:r>
            <a:rPr lang="en-US" sz="1800" kern="1200"/>
            <a:t>2</a:t>
          </a:r>
          <a:r>
            <a:rPr lang="zh-CN" sz="1800" kern="1200"/>
            <a:t>，</a:t>
          </a:r>
          <a:r>
            <a:rPr lang="en-US" sz="1800" kern="1200"/>
            <a:t>3</a:t>
          </a:r>
          <a:r>
            <a:rPr lang="zh-CN" sz="1800" kern="1200"/>
            <a:t>，</a:t>
          </a:r>
          <a:r>
            <a:rPr lang="en-US" sz="1800" kern="1200"/>
            <a:t>4</a:t>
          </a:r>
          <a:r>
            <a:rPr lang="zh-CN" sz="1800" kern="1200"/>
            <a:t>，</a:t>
          </a:r>
          <a:r>
            <a:rPr lang="en-US" sz="1800" kern="1200"/>
            <a:t>5</a:t>
          </a:r>
          <a:r>
            <a:rPr lang="zh-CN" sz="1800" kern="1200"/>
            <a:t>都在时，</a:t>
          </a:r>
          <a:r>
            <a:rPr lang="en-US" sz="1800" kern="1200"/>
            <a:t>1</a:t>
          </a:r>
          <a:r>
            <a:rPr lang="zh-CN" sz="1800" kern="1200"/>
            <a:t>号需要获得</a:t>
          </a:r>
          <a:r>
            <a:rPr lang="en-US" sz="1800" kern="1200"/>
            <a:t>3</a:t>
          </a:r>
          <a:r>
            <a:rPr lang="zh-CN" sz="1800" kern="1200"/>
            <a:t>，</a:t>
          </a:r>
          <a:r>
            <a:rPr lang="en-US" sz="1800" kern="1200"/>
            <a:t>4</a:t>
          </a:r>
          <a:r>
            <a:rPr lang="zh-CN" sz="1800" kern="1200"/>
            <a:t>，</a:t>
          </a:r>
          <a:r>
            <a:rPr lang="en-US" sz="1800" kern="1200"/>
            <a:t>5</a:t>
          </a:r>
          <a:r>
            <a:rPr lang="zh-CN" sz="1800" kern="1200"/>
            <a:t>号中任意两票就行，</a:t>
          </a:r>
          <a:r>
            <a:rPr lang="en-US" sz="1800" kern="1200"/>
            <a:t>1</a:t>
          </a:r>
          <a:r>
            <a:rPr lang="zh-CN" sz="1800" kern="1200"/>
            <a:t>号的最佳分配是（</a:t>
          </a:r>
          <a:r>
            <a:rPr lang="en-US" sz="1800" kern="1200"/>
            <a:t>97</a:t>
          </a:r>
          <a:r>
            <a:rPr lang="zh-CN" sz="1800" kern="1200"/>
            <a:t>，</a:t>
          </a:r>
          <a:r>
            <a:rPr lang="en-US" sz="1800" kern="1200"/>
            <a:t>0</a:t>
          </a:r>
          <a:r>
            <a:rPr lang="zh-CN" sz="1800" kern="1200"/>
            <a:t>，</a:t>
          </a:r>
          <a:r>
            <a:rPr lang="en-US" sz="1800" kern="1200"/>
            <a:t>1</a:t>
          </a:r>
          <a:r>
            <a:rPr lang="zh-CN" sz="1800" kern="1200"/>
            <a:t>，</a:t>
          </a:r>
          <a:r>
            <a:rPr lang="en-US" sz="1800" kern="1200"/>
            <a:t>0</a:t>
          </a:r>
          <a:r>
            <a:rPr lang="zh-CN" sz="1800" kern="1200"/>
            <a:t>，</a:t>
          </a:r>
          <a:r>
            <a:rPr lang="en-US" sz="1800" kern="1200"/>
            <a:t>2</a:t>
          </a:r>
          <a:r>
            <a:rPr lang="zh-CN" sz="1800" kern="1200"/>
            <a:t>）</a:t>
          </a:r>
          <a:endParaRPr lang="en-US" sz="1800" kern="1200"/>
        </a:p>
      </dsp:txBody>
      <dsp:txXfrm>
        <a:off x="1744339" y="3052008"/>
        <a:ext cx="5696395" cy="803758"/>
      </dsp:txXfrm>
    </dsp:sp>
    <dsp:sp modelId="{9D9F646A-0A5B-4AB5-A707-3896F83C9128}">
      <dsp:nvSpPr>
        <dsp:cNvPr id="0" name=""/>
        <dsp:cNvSpPr/>
      </dsp:nvSpPr>
      <dsp:spPr>
        <a:xfrm>
          <a:off x="6322383" y="653910"/>
          <a:ext cx="554950" cy="55495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6447247" y="653910"/>
        <a:ext cx="305222" cy="417600"/>
      </dsp:txXfrm>
    </dsp:sp>
    <dsp:sp modelId="{09A5286E-C809-4E54-8E8D-996CD4857322}">
      <dsp:nvSpPr>
        <dsp:cNvPr id="0" name=""/>
        <dsp:cNvSpPr/>
      </dsp:nvSpPr>
      <dsp:spPr>
        <a:xfrm>
          <a:off x="6898360" y="1662911"/>
          <a:ext cx="554950" cy="55495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023224" y="1662911"/>
        <a:ext cx="305222" cy="417600"/>
      </dsp:txXfrm>
    </dsp:sp>
    <dsp:sp modelId="{E2C92775-30E8-40B9-8B88-7FA9E763F475}">
      <dsp:nvSpPr>
        <dsp:cNvPr id="0" name=""/>
        <dsp:cNvSpPr/>
      </dsp:nvSpPr>
      <dsp:spPr>
        <a:xfrm>
          <a:off x="7465740" y="2671912"/>
          <a:ext cx="554950" cy="55495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7590604" y="2671912"/>
        <a:ext cx="305222" cy="417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FA6007-2032-4A3B-A277-1A510BDE3FDD}">
      <dsp:nvSpPr>
        <dsp:cNvPr id="0" name=""/>
        <dsp:cNvSpPr/>
      </dsp:nvSpPr>
      <dsp:spPr>
        <a:xfrm>
          <a:off x="1596066" y="246740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01B07-4672-4C0A-85BA-88A3F542E22C}">
      <dsp:nvSpPr>
        <dsp:cNvPr id="0" name=""/>
        <dsp:cNvSpPr/>
      </dsp:nvSpPr>
      <dsp:spPr>
        <a:xfrm>
          <a:off x="2064066" y="71474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BC5D9-94B4-4497-8281-B17164D154E6}">
      <dsp:nvSpPr>
        <dsp:cNvPr id="0" name=""/>
        <dsp:cNvSpPr/>
      </dsp:nvSpPr>
      <dsp:spPr>
        <a:xfrm>
          <a:off x="894066" y="312674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1700" kern="1200"/>
            <a:t>有限博弈：</a:t>
          </a:r>
          <a:r>
            <a:rPr lang="zh-CN" sz="1700" b="0" i="0" kern="1200"/>
            <a:t>博弈的步骤或轮次是有限的，或者说，博弈状态空间是有限的。</a:t>
          </a:r>
          <a:endParaRPr lang="en-US" sz="1700" kern="1200"/>
        </a:p>
      </dsp:txBody>
      <dsp:txXfrm>
        <a:off x="894066" y="3126741"/>
        <a:ext cx="3600000" cy="720000"/>
      </dsp:txXfrm>
    </dsp:sp>
    <dsp:sp modelId="{37E3D3A5-15AA-448D-B592-DE00A07E3B80}">
      <dsp:nvSpPr>
        <dsp:cNvPr id="0" name=""/>
        <dsp:cNvSpPr/>
      </dsp:nvSpPr>
      <dsp:spPr>
        <a:xfrm>
          <a:off x="5826066" y="246740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124E6-6E49-4754-BA17-A6CC495652DC}">
      <dsp:nvSpPr>
        <dsp:cNvPr id="0" name=""/>
        <dsp:cNvSpPr/>
      </dsp:nvSpPr>
      <dsp:spPr>
        <a:xfrm>
          <a:off x="6294066" y="71474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FCBD8-17F4-4C6E-82AF-F5D630D3E97C}">
      <dsp:nvSpPr>
        <dsp:cNvPr id="0" name=""/>
        <dsp:cNvSpPr/>
      </dsp:nvSpPr>
      <dsp:spPr>
        <a:xfrm>
          <a:off x="5124066" y="312674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1700" b="0" i="0" kern="1200"/>
            <a:t>无限博弈：博弈的步骤或轮次是无限的，或者说，博弈状态空间是无限的。</a:t>
          </a:r>
          <a:endParaRPr lang="en-US" sz="1700" kern="1200"/>
        </a:p>
      </dsp:txBody>
      <dsp:txXfrm>
        <a:off x="5124066" y="3126741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D6203-4900-47F6-8B65-25DB84BE983A}">
      <dsp:nvSpPr>
        <dsp:cNvPr id="0" name=""/>
        <dsp:cNvSpPr/>
      </dsp:nvSpPr>
      <dsp:spPr>
        <a:xfrm>
          <a:off x="1596066" y="246740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82D73-CB03-4DA9-BA89-36EEFF144C45}">
      <dsp:nvSpPr>
        <dsp:cNvPr id="0" name=""/>
        <dsp:cNvSpPr/>
      </dsp:nvSpPr>
      <dsp:spPr>
        <a:xfrm>
          <a:off x="2064066" y="71474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C30C5-81EC-469A-B2AF-0B2B20A45768}">
      <dsp:nvSpPr>
        <dsp:cNvPr id="0" name=""/>
        <dsp:cNvSpPr/>
      </dsp:nvSpPr>
      <dsp:spPr>
        <a:xfrm>
          <a:off x="894066" y="312674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1400" b="0" i="0" kern="1200"/>
            <a:t>静态博弈：所有的参与者在同一时间做出决定，或者参与者做决策时相互不知情，并且一旦做出决定就无法改变。如：囚徒困境</a:t>
          </a:r>
          <a:endParaRPr lang="en-US" sz="1400" kern="1200"/>
        </a:p>
      </dsp:txBody>
      <dsp:txXfrm>
        <a:off x="894066" y="3126741"/>
        <a:ext cx="3600000" cy="720000"/>
      </dsp:txXfrm>
    </dsp:sp>
    <dsp:sp modelId="{A7C79129-EA63-4FFD-A423-438D561EC591}">
      <dsp:nvSpPr>
        <dsp:cNvPr id="0" name=""/>
        <dsp:cNvSpPr/>
      </dsp:nvSpPr>
      <dsp:spPr>
        <a:xfrm>
          <a:off x="5826066" y="246740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65BDC-EFAC-4C9B-B909-0ED2FD6B910B}">
      <dsp:nvSpPr>
        <dsp:cNvPr id="0" name=""/>
        <dsp:cNvSpPr/>
      </dsp:nvSpPr>
      <dsp:spPr>
        <a:xfrm>
          <a:off x="6294066" y="71474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C7470-F5BD-4B92-A6CF-D67E2A342354}">
      <dsp:nvSpPr>
        <dsp:cNvPr id="0" name=""/>
        <dsp:cNvSpPr/>
      </dsp:nvSpPr>
      <dsp:spPr>
        <a:xfrm>
          <a:off x="5124066" y="312674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CN" sz="1400" kern="1200"/>
            <a:t>动态博弈：参与者不是同时做出决策，而是按照一定的顺序逐个做出决策，并且在后续阶段可以根据先前的行动来调整自己的策略。</a:t>
          </a:r>
          <a:endParaRPr lang="en-US" sz="1400" kern="1200"/>
        </a:p>
      </dsp:txBody>
      <dsp:txXfrm>
        <a:off x="5124066" y="3126741"/>
        <a:ext cx="36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CE73C-99F3-455F-9219-EC5077065F0F}">
      <dsp:nvSpPr>
        <dsp:cNvPr id="0" name=""/>
        <dsp:cNvSpPr/>
      </dsp:nvSpPr>
      <dsp:spPr>
        <a:xfrm>
          <a:off x="1299066" y="479565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6F7E2-0C93-489D-A055-9D3FDBFE7C07}">
      <dsp:nvSpPr>
        <dsp:cNvPr id="0" name=""/>
        <dsp:cNvSpPr/>
      </dsp:nvSpPr>
      <dsp:spPr>
        <a:xfrm>
          <a:off x="111066" y="2893916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合作博弈：通过合作的方式追求共同利益</a:t>
          </a:r>
          <a:endParaRPr lang="en-US" sz="2100" kern="1200" dirty="0"/>
        </a:p>
      </dsp:txBody>
      <dsp:txXfrm>
        <a:off x="111066" y="2893916"/>
        <a:ext cx="4320000" cy="720000"/>
      </dsp:txXfrm>
    </dsp:sp>
    <dsp:sp modelId="{D50D7DB3-A2DD-4F0D-9C4B-4E6C5A5850BA}">
      <dsp:nvSpPr>
        <dsp:cNvPr id="0" name=""/>
        <dsp:cNvSpPr/>
      </dsp:nvSpPr>
      <dsp:spPr>
        <a:xfrm>
          <a:off x="6375066" y="33916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137B41-EF3C-4D00-9A3D-1A52C01512E2}">
      <dsp:nvSpPr>
        <dsp:cNvPr id="0" name=""/>
        <dsp:cNvSpPr/>
      </dsp:nvSpPr>
      <dsp:spPr>
        <a:xfrm>
          <a:off x="5187066" y="2472710"/>
          <a:ext cx="4320000" cy="1281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非合作博弈：非合作博弈是没有机会进行约束性合作的决策者之间的交互行为。</a:t>
          </a:r>
          <a:endParaRPr lang="en-US" sz="2100" kern="1200" dirty="0"/>
        </a:p>
      </dsp:txBody>
      <dsp:txXfrm>
        <a:off x="5187066" y="2472710"/>
        <a:ext cx="4320000" cy="12816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0062A-8752-4325-929B-B6395C9C2764}">
      <dsp:nvSpPr>
        <dsp:cNvPr id="0" name=""/>
        <dsp:cNvSpPr/>
      </dsp:nvSpPr>
      <dsp:spPr>
        <a:xfrm>
          <a:off x="1299066" y="32070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11160-96C3-42C5-BF13-2041CB787433}">
      <dsp:nvSpPr>
        <dsp:cNvPr id="0" name=""/>
        <dsp:cNvSpPr/>
      </dsp:nvSpPr>
      <dsp:spPr>
        <a:xfrm>
          <a:off x="111066" y="2782781"/>
          <a:ext cx="4320000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0" i="0" kern="1200" dirty="0"/>
            <a:t>完全信息博弈：所有玩家在做出决策时，都对游戏的所有元素（包括玩家的身份、办法或策略的集合以及每个可能结果的收益）有完全的了解。也就是说，没有任何信息是隐藏的或保密的。</a:t>
          </a:r>
          <a:endParaRPr lang="en-US" sz="1600" kern="1200" dirty="0"/>
        </a:p>
      </dsp:txBody>
      <dsp:txXfrm>
        <a:off x="111066" y="2782781"/>
        <a:ext cx="4320000" cy="990000"/>
      </dsp:txXfrm>
    </dsp:sp>
    <dsp:sp modelId="{02A84E38-918F-4606-AA82-5BC38413E4C1}">
      <dsp:nvSpPr>
        <dsp:cNvPr id="0" name=""/>
        <dsp:cNvSpPr/>
      </dsp:nvSpPr>
      <dsp:spPr>
        <a:xfrm>
          <a:off x="6375066" y="32070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5EB3F-35C4-4F44-93ED-A8F4D666FF9E}">
      <dsp:nvSpPr>
        <dsp:cNvPr id="0" name=""/>
        <dsp:cNvSpPr/>
      </dsp:nvSpPr>
      <dsp:spPr>
        <a:xfrm>
          <a:off x="5187066" y="2782781"/>
          <a:ext cx="4320000" cy="99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b="0" i="0" kern="1200" dirty="0"/>
            <a:t>不完全信息博弈：某些玩家在做出决策时并不完全了解游戏的所有元素。也就是说，他们可能对其他玩家的身份、可能的策略或者某些行动的潜在回报没有足够的了解。</a:t>
          </a:r>
          <a:endParaRPr lang="en-US" sz="1600" kern="1200" dirty="0"/>
        </a:p>
      </dsp:txBody>
      <dsp:txXfrm>
        <a:off x="5187066" y="2782781"/>
        <a:ext cx="4320000" cy="99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CC184-49C6-4B67-96E8-537374A4377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F5286C-CE4A-47F7-B175-8D929E49DE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997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>
                <a:solidFill>
                  <a:srgbClr val="606468"/>
                </a:solidFill>
                <a:latin typeface="-apple-system"/>
              </a:rPr>
              <a:t>抢座位（</a:t>
            </a:r>
            <a:r>
              <a:rPr lang="zh-CN" altLang="en-US" b="1" i="0" dirty="0">
                <a:solidFill>
                  <a:srgbClr val="121212"/>
                </a:solidFill>
                <a:effectLst/>
                <a:latin typeface="-apple-system"/>
              </a:rPr>
              <a:t>酒吧博弈</a:t>
            </a:r>
            <a:r>
              <a:rPr lang="zh-CN" altLang="en-US" dirty="0">
                <a:solidFill>
                  <a:srgbClr val="606468"/>
                </a:solidFill>
                <a:latin typeface="-apple-system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5286C-CE4A-47F7-B175-8D929E49DE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10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在新冠病毒疫情中，个体在是否接种疫苗、是否遵守社交距离等问题上的决策，可以看作是演化博弈的过程。如果每个人都接种疫苗并保持社交距离，那么病毒就无法有效传播，大家都会受益；但如果有人因为种种原因选择不接种或不遵守社交距离，那么他们可能在短期内获得一些收益（如无需承受接种的潜在风险、享受正常的社交生活），但从长期看，这会提高整个社会的风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5286C-CE4A-47F7-B175-8D929E49DE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18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F5286C-CE4A-47F7-B175-8D929E49DE3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0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003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448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6628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185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8483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56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576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656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617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9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8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98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83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93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97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478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5D0D7-53A5-436F-A1B7-F0B0BA33BAAF}" type="datetimeFigureOut">
              <a:rPr lang="zh-CN" altLang="en-US" smtClean="0"/>
              <a:t>2023/10/10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B8F55F0-899D-4CD5-A4AD-D7FBE4A6C1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76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3C067-F8BF-4755-B516-8A0CD74C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9">
            <a:extLst>
              <a:ext uri="{FF2B5EF4-FFF2-40B4-BE49-F238E27FC236}">
                <a16:creationId xmlns:a16="http://schemas.microsoft.com/office/drawing/2014/main" id="{2ED796EC-E7FF-46DB-B912-FB08BF12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549A2DAB-B431-487D-95AD-BB0FECB49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>
              <a:lumMod val="75000"/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ECDEE1-7093-418F-9CF5-24EEB115C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5062AF-EB11-4651-BC4A-4DA21768D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副标题 2">
            <a:extLst>
              <a:ext uri="{FF2B5EF4-FFF2-40B4-BE49-F238E27FC236}">
                <a16:creationId xmlns:a16="http://schemas.microsoft.com/office/drawing/2014/main" id="{D4E6585E-B6CC-75D0-1F39-B7E97F87F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altLang="zh-CN" dirty="0"/>
              <a:t>Wang, Baiqiang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91D3F4A-FC33-ECD5-091E-FD1CDE7D9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397000"/>
            <a:ext cx="7766936" cy="2653836"/>
          </a:xfrm>
        </p:spPr>
        <p:txBody>
          <a:bodyPr>
            <a:normAutofit/>
          </a:bodyPr>
          <a:lstStyle/>
          <a:p>
            <a:r>
              <a:rPr lang="en-US" altLang="zh-CN" dirty="0"/>
              <a:t>Game Theory</a:t>
            </a:r>
            <a:endParaRPr lang="zh-CN" alt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0819F787-32B4-46A8-BC57-C6571BCEE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034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372227-50B1-AE64-88C8-D06D514A6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zh-CN" altLang="en-US" b="0" i="0" dirty="0">
                <a:effectLst/>
                <a:latin typeface="Helvetica Neue"/>
              </a:rPr>
              <a:t>完全信息博弈 </a:t>
            </a:r>
            <a:r>
              <a:rPr lang="en-US" altLang="zh-CN" b="0" i="0" dirty="0">
                <a:effectLst/>
                <a:latin typeface="Helvetica Neue"/>
              </a:rPr>
              <a:t>/ </a:t>
            </a:r>
            <a:r>
              <a:rPr lang="zh-CN" altLang="en-US" b="0" i="0" dirty="0">
                <a:effectLst/>
                <a:latin typeface="Helvetica Neue"/>
              </a:rPr>
              <a:t>不完全信息博弈</a:t>
            </a:r>
            <a:endParaRPr lang="zh-CN" alt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F43C7E42-0648-7F30-6276-88966BDEF3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26163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6151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6ACE1343-D05C-D32A-EF2E-F316D5798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7101472"/>
              </p:ext>
            </p:extLst>
          </p:nvPr>
        </p:nvGraphicFramePr>
        <p:xfrm>
          <a:off x="1295400" y="1741650"/>
          <a:ext cx="9304176" cy="371094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0396">
                  <a:extLst>
                    <a:ext uri="{9D8B030D-6E8A-4147-A177-3AD203B41FA5}">
                      <a16:colId xmlns:a16="http://schemas.microsoft.com/office/drawing/2014/main" val="3083357599"/>
                    </a:ext>
                  </a:extLst>
                </a:gridCol>
                <a:gridCol w="2031275">
                  <a:extLst>
                    <a:ext uri="{9D8B030D-6E8A-4147-A177-3AD203B41FA5}">
                      <a16:colId xmlns:a16="http://schemas.microsoft.com/office/drawing/2014/main" val="786131977"/>
                    </a:ext>
                  </a:extLst>
                </a:gridCol>
                <a:gridCol w="1860835">
                  <a:extLst>
                    <a:ext uri="{9D8B030D-6E8A-4147-A177-3AD203B41FA5}">
                      <a16:colId xmlns:a16="http://schemas.microsoft.com/office/drawing/2014/main" val="3962711365"/>
                    </a:ext>
                  </a:extLst>
                </a:gridCol>
                <a:gridCol w="1864878">
                  <a:extLst>
                    <a:ext uri="{9D8B030D-6E8A-4147-A177-3AD203B41FA5}">
                      <a16:colId xmlns:a16="http://schemas.microsoft.com/office/drawing/2014/main" val="1321527503"/>
                    </a:ext>
                  </a:extLst>
                </a:gridCol>
                <a:gridCol w="1856792">
                  <a:extLst>
                    <a:ext uri="{9D8B030D-6E8A-4147-A177-3AD203B41FA5}">
                      <a16:colId xmlns:a16="http://schemas.microsoft.com/office/drawing/2014/main" val="745896487"/>
                    </a:ext>
                  </a:extLst>
                </a:gridCol>
              </a:tblGrid>
              <a:tr h="80560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有限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无限</a:t>
                      </a:r>
                      <a:endParaRPr lang="en-US" altLang="zh-CN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静态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动态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合作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非合作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完全信息</a:t>
                      </a:r>
                      <a:r>
                        <a:rPr lang="en-US" altLang="zh-CN" dirty="0"/>
                        <a:t>/</a:t>
                      </a:r>
                    </a:p>
                    <a:p>
                      <a:r>
                        <a:rPr lang="zh-CN" altLang="en-US" dirty="0"/>
                        <a:t>不完全信息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741359"/>
                  </a:ext>
                </a:extLst>
              </a:tr>
              <a:tr h="484223">
                <a:tc>
                  <a:txBody>
                    <a:bodyPr/>
                    <a:lstStyle/>
                    <a:p>
                      <a:r>
                        <a:rPr lang="zh-CN" altLang="en-US" dirty="0"/>
                        <a:t>象棋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有限博弈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动态博弈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非合作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完全信息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590467"/>
                  </a:ext>
                </a:extLst>
              </a:tr>
              <a:tr h="484223">
                <a:tc>
                  <a:txBody>
                    <a:bodyPr/>
                    <a:lstStyle/>
                    <a:p>
                      <a:r>
                        <a:rPr lang="zh-CN" altLang="en-US" dirty="0"/>
                        <a:t>拍卖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无限博弈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动态博弈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合作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不完全信息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765918"/>
                  </a:ext>
                </a:extLst>
              </a:tr>
              <a:tr h="484223">
                <a:tc>
                  <a:txBody>
                    <a:bodyPr/>
                    <a:lstStyle/>
                    <a:p>
                      <a:r>
                        <a:rPr lang="zh-CN" altLang="en-US" dirty="0"/>
                        <a:t>田忌赛马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静态博弈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非合作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完全信息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721533"/>
                  </a:ext>
                </a:extLst>
              </a:tr>
              <a:tr h="484223">
                <a:tc>
                  <a:txBody>
                    <a:bodyPr/>
                    <a:lstStyle/>
                    <a:p>
                      <a:r>
                        <a:rPr lang="zh-CN" altLang="en-US" dirty="0"/>
                        <a:t>空城计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静态博弈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非合作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不完全信息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044054"/>
                  </a:ext>
                </a:extLst>
              </a:tr>
              <a:tr h="484223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讨价还价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有限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动态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非合作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不完全信息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43261"/>
                  </a:ext>
                </a:extLst>
              </a:tr>
              <a:tr h="484223">
                <a:tc>
                  <a:txBody>
                    <a:bodyPr/>
                    <a:lstStyle/>
                    <a:p>
                      <a:r>
                        <a:rPr lang="zh-CN" altLang="en-US" dirty="0"/>
                        <a:t>情侣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夫妻吵架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066012"/>
                  </a:ext>
                </a:extLst>
              </a:tr>
            </a:tbl>
          </a:graphicData>
        </a:graphic>
      </p:graphicFrame>
      <p:sp>
        <p:nvSpPr>
          <p:cNvPr id="5" name="标题 1">
            <a:extLst>
              <a:ext uri="{FF2B5EF4-FFF2-40B4-BE49-F238E27FC236}">
                <a16:creationId xmlns:a16="http://schemas.microsoft.com/office/drawing/2014/main" id="{17F788D0-7F72-B01C-678F-44B30DC2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zh-CN" altLang="en-US" b="0" i="0" dirty="0">
                <a:effectLst/>
                <a:latin typeface="Helvetica Neue"/>
              </a:rPr>
              <a:t>博弈的分类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911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DF53FC-E73C-8CF7-6018-F3085A81A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博弈策略</a:t>
            </a:r>
            <a:r>
              <a:rPr lang="en-US" altLang="zh-CN" dirty="0"/>
              <a:t>-</a:t>
            </a:r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纳什均衡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607B04-3067-E7FE-AD86-04EEEEBAB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纳什均衡：在别人的策略不变的前提下，任何一个人改变策略都不会使自己更好</a:t>
            </a:r>
            <a:endParaRPr lang="en-US" altLang="zh-CN" dirty="0">
              <a:solidFill>
                <a:srgbClr val="606468"/>
              </a:solidFill>
              <a:latin typeface="-apple-system"/>
            </a:endParaRPr>
          </a:p>
          <a:p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基于每位参与者都采取了对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自身最有利</a:t>
            </a:r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的策略</a:t>
            </a:r>
            <a:endParaRPr lang="en-US" altLang="zh-CN" b="0" i="0" dirty="0">
              <a:solidFill>
                <a:srgbClr val="606468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606468"/>
                </a:solidFill>
                <a:latin typeface="-apple-system"/>
              </a:rPr>
              <a:t>纳什均衡不是最优解</a:t>
            </a:r>
            <a:endParaRPr lang="en-US" altLang="zh-CN" dirty="0">
              <a:solidFill>
                <a:srgbClr val="606468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606468"/>
                </a:solidFill>
                <a:latin typeface="-apple-system"/>
              </a:rPr>
              <a:t>适用场景：囚徒困境，非合作博弈，社会法则</a:t>
            </a:r>
            <a:endParaRPr lang="en-US" altLang="zh-CN" dirty="0">
              <a:solidFill>
                <a:srgbClr val="606468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65657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529DE-6E6D-4591-98EB-1FC218F77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博弈策略</a:t>
            </a:r>
            <a:r>
              <a:rPr lang="en-US" altLang="zh-CN" dirty="0"/>
              <a:t>-</a:t>
            </a:r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纳什均衡</a:t>
            </a:r>
            <a:endParaRPr lang="zh-CN" altLang="en-US" dirty="0"/>
          </a:p>
        </p:txBody>
      </p:sp>
      <p:pic>
        <p:nvPicPr>
          <p:cNvPr id="6" name="nashijunheng">
            <a:hlinkClick r:id="" action="ppaction://media"/>
            <a:extLst>
              <a:ext uri="{FF2B5EF4-FFF2-40B4-BE49-F238E27FC236}">
                <a16:creationId xmlns:a16="http://schemas.microsoft.com/office/drawing/2014/main" id="{1BB6C91C-DEC5-DCEE-65F1-5FBB34126E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35546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5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42A5D3-5DDF-3FAA-4B01-CF97CDA8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博弈策略</a:t>
            </a:r>
            <a:r>
              <a:rPr lang="en-US" altLang="zh-CN" dirty="0"/>
              <a:t>-</a:t>
            </a:r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重复博弈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A59D45-48BF-1BCE-143A-0A8E23E42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重复博弈：由基本博弈重复进行构成的博弈过程</a:t>
            </a:r>
            <a:endParaRPr lang="en-US" altLang="zh-CN" b="0" i="0" dirty="0">
              <a:solidFill>
                <a:srgbClr val="606468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博弈是连续不断地进行的，每一次决策都会受到前一次决策及其收益的影响</a:t>
            </a:r>
            <a:endParaRPr lang="en-US" altLang="zh-CN" b="0" i="0" dirty="0">
              <a:solidFill>
                <a:srgbClr val="606468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606468"/>
                </a:solidFill>
                <a:latin typeface="-apple-system"/>
              </a:rPr>
              <a:t>决策依赖于平均收益</a:t>
            </a:r>
            <a:endParaRPr lang="en-US" altLang="zh-CN" b="0" i="0" dirty="0">
              <a:solidFill>
                <a:srgbClr val="606468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一种动态博弈形式，其中包含了时间、历史信息、期望未来收益等多个重要因素</a:t>
            </a:r>
            <a:endParaRPr lang="en-US" altLang="zh-CN" b="0" i="0" dirty="0">
              <a:solidFill>
                <a:srgbClr val="606468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606468"/>
                </a:solidFill>
                <a:latin typeface="-apple-system"/>
              </a:rPr>
              <a:t>使用场景：完全竞争市场</a:t>
            </a:r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（价格战），</a:t>
            </a:r>
            <a:r>
              <a:rPr lang="zh-CN" altLang="en-US" dirty="0">
                <a:solidFill>
                  <a:srgbClr val="606468"/>
                </a:solidFill>
                <a:latin typeface="-apple-system"/>
              </a:rPr>
              <a:t>抢座位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234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DB61A-6D6D-DA3F-E555-CAE9BDEA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博弈策略</a:t>
            </a:r>
            <a:r>
              <a:rPr lang="en-US" altLang="zh-CN" dirty="0"/>
              <a:t>-</a:t>
            </a:r>
            <a:r>
              <a:rPr lang="zh-CN" altLang="en-US" dirty="0">
                <a:solidFill>
                  <a:srgbClr val="606468"/>
                </a:solidFill>
                <a:latin typeface="-apple-system"/>
              </a:rPr>
              <a:t>演化</a:t>
            </a:r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博弈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80A290-D2CC-C247-1DBC-D8B95BB17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大量参与者反复游戏的情况，根据参与者策略的成功程度，策略会发生变化，持续进行自我调整和优化。</a:t>
            </a:r>
            <a:endParaRPr lang="en-US" altLang="zh-CN" dirty="0"/>
          </a:p>
          <a:p>
            <a:r>
              <a:rPr lang="zh-CN" altLang="en-US" dirty="0"/>
              <a:t>不要求参与者是完全理性的，也不要求完全信息的条件</a:t>
            </a:r>
            <a:endParaRPr lang="en-US" altLang="zh-CN" dirty="0"/>
          </a:p>
          <a:p>
            <a:r>
              <a:rPr lang="zh-CN" altLang="en-US" dirty="0"/>
              <a:t>以群体为研究对象，有</a:t>
            </a:r>
            <a:r>
              <a:rPr lang="zh-CN" altLang="en-US" dirty="0">
                <a:solidFill>
                  <a:srgbClr val="FF0000"/>
                </a:solidFill>
              </a:rPr>
              <a:t>选择过程</a:t>
            </a:r>
            <a:r>
              <a:rPr lang="zh-CN" altLang="en-US" dirty="0"/>
              <a:t>也有</a:t>
            </a:r>
            <a:r>
              <a:rPr lang="zh-CN" altLang="en-US" dirty="0">
                <a:solidFill>
                  <a:srgbClr val="FF0000"/>
                </a:solidFill>
              </a:rPr>
              <a:t>突变过程</a:t>
            </a:r>
            <a:r>
              <a:rPr lang="zh-CN" altLang="en-US" dirty="0"/>
              <a:t>，行为具有惯性</a:t>
            </a:r>
            <a:endParaRPr lang="en-US" altLang="zh-CN" dirty="0"/>
          </a:p>
          <a:p>
            <a:r>
              <a:rPr lang="zh-CN" altLang="en-US" dirty="0"/>
              <a:t>场景：物种演化、</a:t>
            </a:r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市场竞争、社会合作、群体决策</a:t>
            </a:r>
            <a:endParaRPr lang="en-US" altLang="zh-CN" b="0" i="0" dirty="0">
              <a:solidFill>
                <a:srgbClr val="606468"/>
              </a:solidFill>
              <a:effectLst/>
              <a:latin typeface="-apple-system"/>
            </a:endParaRPr>
          </a:p>
          <a:p>
            <a:r>
              <a:rPr lang="zh-CN" altLang="en-US" dirty="0">
                <a:solidFill>
                  <a:srgbClr val="606468"/>
                </a:solidFill>
                <a:latin typeface="-apple-system"/>
              </a:rPr>
              <a:t>实例：我国新冠防控（个体是否接种疫苗，是否戴口罩，是否保持安全社交距离），巴以冲突（突变过程）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050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32928D-36A4-F813-3DDF-7E96F77A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博弈策略</a:t>
            </a:r>
            <a:r>
              <a:rPr lang="en-US" altLang="zh-CN" dirty="0"/>
              <a:t>-</a:t>
            </a:r>
            <a:r>
              <a:rPr lang="zh-CN" altLang="en-US" dirty="0"/>
              <a:t>博弈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树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59630D-4DCF-8419-17EF-B72AB419F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44444"/>
                </a:solidFill>
                <a:effectLst/>
                <a:latin typeface="tahoma" panose="020B0604030504040204" pitchFamily="34" charset="0"/>
              </a:rPr>
              <a:t>有限参与者进行有限策略动态博弈的一种树形图。用博弈树形式来表示的、有限参与者所进行的有限策略动态博弈</a:t>
            </a:r>
            <a:endParaRPr lang="en-US" altLang="zh-CN" b="0" i="0" dirty="0">
              <a:solidFill>
                <a:srgbClr val="444444"/>
              </a:solidFill>
              <a:effectLst/>
              <a:latin typeface="tahoma" panose="020B0604030504040204" pitchFamily="34" charset="0"/>
            </a:endParaRPr>
          </a:p>
          <a:p>
            <a:r>
              <a:rPr lang="zh-CN" altLang="en-US" dirty="0">
                <a:solidFill>
                  <a:srgbClr val="444444"/>
                </a:solidFill>
                <a:latin typeface="tahoma" panose="020B0604030504040204" pitchFamily="34" charset="0"/>
              </a:rPr>
              <a:t>穷举所有可能性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184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19247-D278-675A-8591-E96E4E92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博弈在生活中的应用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2BD2C1-D58E-0DFB-7436-6CE2AADFF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消费：尤其是大额消费</a:t>
            </a:r>
            <a:endParaRPr lang="en-US" altLang="zh-CN" dirty="0"/>
          </a:p>
          <a:p>
            <a:r>
              <a:rPr lang="zh-CN" altLang="en-US" dirty="0"/>
              <a:t>社交：与朋友聚会，酒局</a:t>
            </a:r>
            <a:endParaRPr lang="en-US" altLang="zh-CN" dirty="0"/>
          </a:p>
          <a:p>
            <a:r>
              <a:rPr lang="zh-CN" altLang="en-US" dirty="0"/>
              <a:t>家庭：家庭劳务分配</a:t>
            </a:r>
            <a:endParaRPr lang="en-US" altLang="zh-CN" dirty="0"/>
          </a:p>
          <a:p>
            <a:r>
              <a:rPr lang="zh-CN" altLang="en-US" dirty="0"/>
              <a:t>投资：容易受其他投资者行为的干扰，先理解他人策略再操作</a:t>
            </a:r>
            <a:endParaRPr lang="en-US" altLang="zh-CN" dirty="0"/>
          </a:p>
          <a:p>
            <a:r>
              <a:rPr lang="zh-CN" altLang="en-US" dirty="0"/>
              <a:t>决策：面对经济环境、政策环境变化时，做决策</a:t>
            </a:r>
            <a:endParaRPr lang="en-US" altLang="zh-CN" dirty="0"/>
          </a:p>
          <a:p>
            <a:r>
              <a:rPr lang="zh-CN" altLang="en-US" dirty="0"/>
              <a:t>工作：求职、升职</a:t>
            </a:r>
          </a:p>
        </p:txBody>
      </p:sp>
    </p:spTree>
    <p:extLst>
      <p:ext uri="{BB962C8B-B14F-4D97-AF65-F5344CB8AC3E}">
        <p14:creationId xmlns:p14="http://schemas.microsoft.com/office/powerpoint/2010/main" val="1947702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727528-8BA1-A307-805F-A4213E44C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博弈的忌讳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51C138-A5A9-097B-74C9-15618676C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克己复“理”，保持理性思维</a:t>
            </a:r>
            <a:endParaRPr lang="en-US" altLang="zh-CN" dirty="0"/>
          </a:p>
          <a:p>
            <a:r>
              <a:rPr lang="zh-CN" altLang="en-US" dirty="0"/>
              <a:t>尽可能掌握足够的信息，建立自己的信息库</a:t>
            </a:r>
            <a:endParaRPr lang="en-US" altLang="zh-CN" dirty="0"/>
          </a:p>
          <a:p>
            <a:r>
              <a:rPr lang="zh-CN" altLang="en-US" dirty="0"/>
              <a:t>忌心理暗示：机遇自卑、美女难嫁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0602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A162A-3BEA-08F2-B604-BDE9296F9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606468"/>
                </a:solidFill>
                <a:effectLst/>
                <a:latin typeface="-apple-system"/>
              </a:rPr>
              <a:t>博弈的局限性和挑战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2672D5-D121-C790-1698-D33DB756B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173547" cy="3991655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sz="1400" b="0" i="0" dirty="0">
                <a:solidFill>
                  <a:srgbClr val="606468"/>
                </a:solidFill>
                <a:effectLst/>
                <a:latin typeface="-apple-system"/>
              </a:rPr>
              <a:t>假设局限性：理性行为、完全信息、零和博弈等在实际应用中，这些假设可能不成立</a:t>
            </a:r>
            <a:endParaRPr lang="en-US" altLang="zh-CN" sz="1400" b="0" i="0" dirty="0">
              <a:solidFill>
                <a:srgbClr val="606468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r>
              <a:rPr lang="zh-CN" altLang="en-US" sz="1400" b="0" i="0" dirty="0">
                <a:solidFill>
                  <a:srgbClr val="606468"/>
                </a:solidFill>
                <a:effectLst/>
                <a:latin typeface="-apple-system"/>
              </a:rPr>
              <a:t>计算复杂性：在复杂的博弈场景中，寻找最优策略可能涉及到高昂的计算成本，</a:t>
            </a:r>
            <a:r>
              <a:rPr lang="zh-CN" altLang="en-US" sz="1400" dirty="0">
                <a:solidFill>
                  <a:srgbClr val="606468"/>
                </a:solidFill>
                <a:latin typeface="-apple-system"/>
              </a:rPr>
              <a:t>如：</a:t>
            </a:r>
            <a:r>
              <a:rPr lang="en-US" altLang="zh-CN" sz="1400" b="0" i="0" dirty="0">
                <a:solidFill>
                  <a:srgbClr val="606468"/>
                </a:solidFill>
                <a:effectLst/>
                <a:latin typeface="-apple-system"/>
              </a:rPr>
              <a:t>alpha go</a:t>
            </a:r>
            <a:endParaRPr lang="zh-CN" altLang="en-US" sz="1400" b="0" i="0" dirty="0">
              <a:solidFill>
                <a:srgbClr val="606468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r>
              <a:rPr lang="zh-CN" altLang="en-US" sz="1400" b="0" i="0" dirty="0">
                <a:solidFill>
                  <a:srgbClr val="606468"/>
                </a:solidFill>
                <a:effectLst/>
                <a:latin typeface="-apple-system"/>
              </a:rPr>
              <a:t>实际应用难题：可能涉及不完全信息、非理性行为等因素，使得博弈论的应用受限。</a:t>
            </a:r>
          </a:p>
          <a:p>
            <a:pPr>
              <a:lnSpc>
                <a:spcPct val="170000"/>
              </a:lnSpc>
            </a:pPr>
            <a:r>
              <a:rPr lang="zh-CN" altLang="en-US" sz="1400" b="0" i="0" dirty="0">
                <a:solidFill>
                  <a:srgbClr val="606468"/>
                </a:solidFill>
                <a:effectLst/>
                <a:latin typeface="-apple-system"/>
              </a:rPr>
              <a:t>合作困难：博弈论主要关注个体或群体之间的竞争关系，而合作往往需要更多的协调和信任机制</a:t>
            </a:r>
          </a:p>
          <a:p>
            <a:pPr>
              <a:lnSpc>
                <a:spcPct val="170000"/>
              </a:lnSpc>
            </a:pPr>
            <a:r>
              <a:rPr lang="zh-CN" altLang="en-US" sz="1400" b="0" i="0" dirty="0">
                <a:solidFill>
                  <a:srgbClr val="606468"/>
                </a:solidFill>
                <a:effectLst/>
                <a:latin typeface="-apple-system"/>
              </a:rPr>
              <a:t>数学基础要求高：由于博弈论涉及到较深的数学和经济学知识，非数学专业人士可能难以理解和接受。</a:t>
            </a:r>
          </a:p>
          <a:p>
            <a:pPr>
              <a:lnSpc>
                <a:spcPct val="170000"/>
              </a:lnSpc>
            </a:pPr>
            <a:r>
              <a:rPr lang="zh-CN" altLang="en-US" sz="1400" b="0" i="0" dirty="0">
                <a:solidFill>
                  <a:srgbClr val="606468"/>
                </a:solidFill>
                <a:effectLst/>
                <a:latin typeface="-apple-system"/>
              </a:rPr>
              <a:t>难以预测长期影响：长期影响和动态演化往往更加复杂和难以预测。</a:t>
            </a:r>
            <a:r>
              <a:rPr lang="zh-CN" altLang="en-US" sz="1400" dirty="0">
                <a:solidFill>
                  <a:srgbClr val="606468"/>
                </a:solidFill>
                <a:latin typeface="-apple-system"/>
              </a:rPr>
              <a:t>如：专家</a:t>
            </a:r>
            <a:endParaRPr lang="zh-CN" altLang="en-US" sz="1400" b="0" i="0" dirty="0">
              <a:solidFill>
                <a:srgbClr val="606468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r>
              <a:rPr lang="zh-CN" altLang="en-US" sz="1400" b="0" i="0" dirty="0">
                <a:solidFill>
                  <a:srgbClr val="606468"/>
                </a:solidFill>
                <a:effectLst/>
                <a:latin typeface="-apple-system"/>
              </a:rPr>
              <a:t>无法解决所有社会问题：尽管博弈论在解决某些社会问题方面很有用，但它并不能解决所有问题。例如，一些社会问题可能涉及非零和博弈、公平分配等复杂因素，需要其他方法和技术来处理。</a:t>
            </a:r>
          </a:p>
        </p:txBody>
      </p:sp>
    </p:spTree>
    <p:extLst>
      <p:ext uri="{BB962C8B-B14F-4D97-AF65-F5344CB8AC3E}">
        <p14:creationId xmlns:p14="http://schemas.microsoft.com/office/powerpoint/2010/main" val="410033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337AF09E-1AEB-9140-CB0F-6189588E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游戏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109DB-997B-C4BC-0449-D51BE3BD3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个海盗抢得</a:t>
            </a:r>
            <a:r>
              <a:rPr lang="en-US" altLang="zh-CN" dirty="0"/>
              <a:t>100</a:t>
            </a:r>
            <a:r>
              <a:rPr lang="zh-CN" altLang="en-US" dirty="0"/>
              <a:t>枚金币，他们按抽签的顺序依次提方案：首先由</a:t>
            </a:r>
            <a:r>
              <a:rPr lang="en-US" altLang="zh-CN" dirty="0"/>
              <a:t>1</a:t>
            </a:r>
            <a:r>
              <a:rPr lang="zh-CN" altLang="en-US" dirty="0"/>
              <a:t>号提出分配方案，然后</a:t>
            </a:r>
            <a:r>
              <a:rPr lang="en-US" altLang="zh-CN" dirty="0"/>
              <a:t>5</a:t>
            </a:r>
            <a:r>
              <a:rPr lang="zh-CN" altLang="en-US" dirty="0"/>
              <a:t>人表决，投票要超过半数同意方案才被通过，否则他将被扔入大海喂鲨鱼</a:t>
            </a:r>
          </a:p>
        </p:txBody>
      </p:sp>
    </p:spTree>
    <p:extLst>
      <p:ext uri="{BB962C8B-B14F-4D97-AF65-F5344CB8AC3E}">
        <p14:creationId xmlns:p14="http://schemas.microsoft.com/office/powerpoint/2010/main" val="3317732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96E3C-70CE-CDE0-63AD-F54F14ECE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智猪博弈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C914EC-BAF8-0BAD-EE46-148E59CCF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arial" panose="020B0604020202020204" pitchFamily="34" charset="0"/>
              </a:rPr>
              <a:t>猪圈里有两头猪，一头大猪，一头小猪。猪圈的一边有个踏板，每踩一下踏板，在远离踏板的 猪圈的另一边的投食口就会落下少量的食物。如果有一只猪去踩踏板，另一只猪就有机会抢先吃到另一边落下的食物。当小猪踩动踏板时，大猪会在小猪跑到食槽之 前吃光所有的食物；若是大猪踩动了踏板，则还有机会在小猪吃完落下的食物之前跑到食槽，争吃自己的劳动成果。 </a:t>
            </a:r>
            <a:endParaRPr lang="en-US" altLang="zh-CN" b="0" i="0" dirty="0">
              <a:solidFill>
                <a:srgbClr val="121212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arial" panose="020B0604020202020204" pitchFamily="34" charset="0"/>
              </a:rPr>
              <a:t>现在问：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arial" panose="020B0604020202020204" pitchFamily="34" charset="0"/>
              </a:rPr>
              <a:t>两只猪各会采取什么策略？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arial" panose="020B0604020202020204" pitchFamily="34" charset="0"/>
              </a:rPr>
              <a:t>"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23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4592C-2899-1E77-6899-EFB499F60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分金分析</a:t>
            </a:r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BC838E78-D874-682C-C661-EC9D61C6D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370373"/>
              </p:ext>
            </p:extLst>
          </p:nvPr>
        </p:nvGraphicFramePr>
        <p:xfrm>
          <a:off x="677334" y="1930400"/>
          <a:ext cx="8596668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6708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A871FA-7A7C-61AC-82AF-9BFF2C167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博弈论</a:t>
            </a:r>
            <a:r>
              <a:rPr lang="en-US" altLang="zh-CN" dirty="0"/>
              <a:t>Game Theory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BC6D61-6913-E661-DF7D-F26C0BC23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博弈论是一个研究个人或团体的</a:t>
            </a:r>
            <a:r>
              <a:rPr lang="zh-CN" altLang="en-US" dirty="0">
                <a:solidFill>
                  <a:srgbClr val="FF0000"/>
                </a:solidFill>
              </a:rPr>
              <a:t>决策行为</a:t>
            </a:r>
            <a:r>
              <a:rPr lang="zh-CN" altLang="en-US" dirty="0"/>
              <a:t>的理论工具，主要研究在一个</a:t>
            </a:r>
            <a:r>
              <a:rPr lang="zh-CN" altLang="en-US" dirty="0">
                <a:solidFill>
                  <a:srgbClr val="FF0000"/>
                </a:solidFill>
              </a:rPr>
              <a:t>互动系统</a:t>
            </a:r>
            <a:r>
              <a:rPr lang="zh-CN" altLang="en-US" dirty="0"/>
              <a:t>中参与者如何做出</a:t>
            </a:r>
            <a:r>
              <a:rPr lang="zh-CN" altLang="en-US" dirty="0">
                <a:solidFill>
                  <a:srgbClr val="FF0000"/>
                </a:solidFill>
              </a:rPr>
              <a:t>最优选择</a:t>
            </a:r>
            <a:r>
              <a:rPr lang="zh-CN" altLang="en-US" dirty="0"/>
              <a:t>。</a:t>
            </a:r>
            <a:endParaRPr lang="en-US" altLang="zh-CN" dirty="0">
              <a:latin typeface="+mj-lt"/>
            </a:endParaRPr>
          </a:p>
          <a:p>
            <a:r>
              <a:rPr lang="zh-CN" altLang="en-US" dirty="0">
                <a:latin typeface="+mj-lt"/>
              </a:rPr>
              <a:t>诞生</a:t>
            </a:r>
            <a:endParaRPr lang="en-US" altLang="zh-CN" dirty="0">
              <a:latin typeface="+mj-lt"/>
            </a:endParaRPr>
          </a:p>
          <a:p>
            <a:pPr lvl="1"/>
            <a:r>
              <a:rPr lang="en-US" altLang="zh-CN" b="0" i="0" dirty="0">
                <a:solidFill>
                  <a:srgbClr val="333333"/>
                </a:solidFill>
                <a:effectLst/>
                <a:latin typeface="+mj-lt"/>
              </a:rPr>
              <a:t>1928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j-lt"/>
              </a:rPr>
              <a:t>年，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+mj-lt"/>
              </a:rPr>
              <a:t>冯</a:t>
            </a:r>
            <a:r>
              <a:rPr lang="en-US" altLang="zh-CN" i="0" dirty="0">
                <a:solidFill>
                  <a:srgbClr val="FF0000"/>
                </a:solidFill>
                <a:effectLst/>
                <a:latin typeface="+mj-lt"/>
              </a:rPr>
              <a:t>·</a:t>
            </a:r>
            <a:r>
              <a:rPr lang="zh-CN" altLang="en-US" i="0" dirty="0">
                <a:solidFill>
                  <a:srgbClr val="FF0000"/>
                </a:solidFill>
                <a:effectLst/>
                <a:latin typeface="+mj-lt"/>
              </a:rPr>
              <a:t>诺依曼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+mj-lt"/>
              </a:rPr>
              <a:t>证明了博弈论的基本原理</a:t>
            </a:r>
            <a:endParaRPr lang="en-US" altLang="zh-CN" b="0" i="0" dirty="0">
              <a:solidFill>
                <a:srgbClr val="333333"/>
              </a:solidFill>
              <a:effectLst/>
              <a:latin typeface="+mj-lt"/>
            </a:endParaRPr>
          </a:p>
          <a:p>
            <a:pPr lvl="1"/>
            <a:r>
              <a:rPr lang="en-US" altLang="zh-CN" dirty="0">
                <a:latin typeface="+mj-lt"/>
              </a:rPr>
              <a:t>1944</a:t>
            </a:r>
            <a:r>
              <a:rPr lang="zh-CN" altLang="en-US" dirty="0">
                <a:latin typeface="+mj-lt"/>
              </a:rPr>
              <a:t>年，冯</a:t>
            </a:r>
            <a:r>
              <a:rPr lang="en-US" altLang="zh-CN" dirty="0">
                <a:latin typeface="+mj-lt"/>
              </a:rPr>
              <a:t>·</a:t>
            </a:r>
            <a:r>
              <a:rPr lang="zh-CN" altLang="en-US" dirty="0">
                <a:latin typeface="+mj-lt"/>
              </a:rPr>
              <a:t>诺依曼和摩根斯坦共著的划时代巨著</a:t>
            </a:r>
            <a:r>
              <a:rPr lang="en-US" altLang="zh-CN" dirty="0">
                <a:latin typeface="+mj-lt"/>
              </a:rPr>
              <a:t>《</a:t>
            </a:r>
            <a:r>
              <a:rPr lang="zh-CN" altLang="en-US" dirty="0">
                <a:latin typeface="+mj-lt"/>
              </a:rPr>
              <a:t>博弈论与经济行为</a:t>
            </a:r>
            <a:r>
              <a:rPr lang="en-US" altLang="zh-CN" dirty="0">
                <a:latin typeface="+mj-lt"/>
              </a:rPr>
              <a:t>》</a:t>
            </a:r>
            <a:r>
              <a:rPr lang="zh-CN" altLang="en-US" dirty="0">
                <a:latin typeface="+mj-lt"/>
              </a:rPr>
              <a:t>，首次系统地阐述了博弈论的基本原理和方法，从而奠定了这一学科的基础和理论体系。</a:t>
            </a:r>
            <a:endParaRPr lang="en-US" altLang="zh-CN" dirty="0">
              <a:latin typeface="+mj-lt"/>
            </a:endParaRPr>
          </a:p>
          <a:p>
            <a:pPr lvl="1"/>
            <a:r>
              <a:rPr lang="en-US" altLang="zh-CN" dirty="0">
                <a:latin typeface="+mj-lt"/>
              </a:rPr>
              <a:t>1950</a:t>
            </a:r>
            <a:r>
              <a:rPr lang="zh-CN" altLang="en-US" dirty="0">
                <a:latin typeface="+mj-lt"/>
              </a:rPr>
              <a:t>年代，约翰</a:t>
            </a:r>
            <a:r>
              <a:rPr lang="en-US" altLang="zh-CN" dirty="0">
                <a:latin typeface="+mj-lt"/>
              </a:rPr>
              <a:t>·</a:t>
            </a:r>
            <a:r>
              <a:rPr lang="zh-CN" altLang="en-US" dirty="0">
                <a:latin typeface="+mj-lt"/>
              </a:rPr>
              <a:t>福布斯</a:t>
            </a:r>
            <a:r>
              <a:rPr lang="en-US" altLang="zh-CN" dirty="0">
                <a:latin typeface="+mj-lt"/>
              </a:rPr>
              <a:t>·</a:t>
            </a:r>
            <a:r>
              <a:rPr lang="zh-CN" altLang="en-US" dirty="0">
                <a:latin typeface="+mj-lt"/>
              </a:rPr>
              <a:t>纳什证明了博弈论中存在均衡点，纳什均衡</a:t>
            </a:r>
            <a:endParaRPr lang="en-US" altLang="zh-CN" dirty="0">
              <a:latin typeface="+mj-lt"/>
            </a:endParaRPr>
          </a:p>
          <a:p>
            <a:r>
              <a:rPr lang="zh-CN" altLang="en-US" dirty="0"/>
              <a:t>应用领域：经济分析、军事战略、国际关系、计算机、生活</a:t>
            </a:r>
          </a:p>
        </p:txBody>
      </p:sp>
    </p:spTree>
    <p:extLst>
      <p:ext uri="{BB962C8B-B14F-4D97-AF65-F5344CB8AC3E}">
        <p14:creationId xmlns:p14="http://schemas.microsoft.com/office/powerpoint/2010/main" val="414298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8B5A84-3581-2D07-DF13-F92081DC8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8" y="1179151"/>
            <a:ext cx="3841485" cy="4463889"/>
          </a:xfrm>
        </p:spPr>
        <p:txBody>
          <a:bodyPr anchor="ctr">
            <a:normAutofit/>
          </a:bodyPr>
          <a:lstStyle/>
          <a:p>
            <a:r>
              <a:rPr lang="zh-CN" altLang="en-US" dirty="0"/>
              <a:t>熟知的博弈论案例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7A5A4-985F-4CB1-D4B4-C87EF3632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zh-CN" altLang="en-US" b="0" i="0" dirty="0">
                <a:effectLst/>
                <a:latin typeface="-apple-system"/>
              </a:rPr>
              <a:t>田忌赛马</a:t>
            </a:r>
            <a:endParaRPr lang="en-US" altLang="zh-CN" b="0" i="0" dirty="0">
              <a:effectLst/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孙子兵法</a:t>
            </a:r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空城计</a:t>
            </a:r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国际争端</a:t>
            </a:r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金融经济</a:t>
            </a:r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讨价还价</a:t>
            </a:r>
            <a:endParaRPr lang="en-US" altLang="zh-CN" dirty="0">
              <a:latin typeface="-apple-system"/>
            </a:endParaRPr>
          </a:p>
          <a:p>
            <a:r>
              <a:rPr lang="zh-CN" altLang="en-US" dirty="0">
                <a:latin typeface="-apple-system"/>
              </a:rPr>
              <a:t>争执吵架</a:t>
            </a:r>
            <a:endParaRPr lang="en-US" altLang="zh-CN" dirty="0">
              <a:latin typeface="-apple-system"/>
            </a:endParaRPr>
          </a:p>
          <a:p>
            <a:endParaRPr lang="zh-CN" alt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991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8622D-1C2C-6E24-286E-BFFE1EC5D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博弈论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的前提与分类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27BEC4-40D1-2CA8-FCDC-3A0E176B4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79340"/>
          </a:xfrm>
        </p:spPr>
        <p:txBody>
          <a:bodyPr>
            <a:normAutofit/>
          </a:bodyPr>
          <a:lstStyle/>
          <a:p>
            <a:r>
              <a:rPr lang="zh-CN" altLang="en-US" dirty="0"/>
              <a:t>博弈的前提</a:t>
            </a:r>
            <a:endParaRPr lang="en-US" altLang="zh-CN" dirty="0"/>
          </a:p>
          <a:p>
            <a:pPr lvl="1"/>
            <a:r>
              <a:rPr lang="zh-CN" altLang="en-US" dirty="0"/>
              <a:t>两个以上的参与者</a:t>
            </a:r>
            <a:endParaRPr lang="en-US" altLang="zh-CN" dirty="0"/>
          </a:p>
          <a:p>
            <a:pPr lvl="1"/>
            <a:r>
              <a:rPr lang="zh-CN" altLang="en-US" dirty="0"/>
              <a:t>利益：负和博弈、零和博弈、正和博弈，博弈允许共赢</a:t>
            </a:r>
            <a:endParaRPr lang="en-US" altLang="zh-CN" dirty="0"/>
          </a:p>
          <a:p>
            <a:pPr lvl="1"/>
            <a:r>
              <a:rPr lang="zh-CN" altLang="en-US" dirty="0"/>
              <a:t>策略</a:t>
            </a:r>
            <a:endParaRPr lang="en-US" altLang="zh-CN" dirty="0"/>
          </a:p>
          <a:p>
            <a:pPr lvl="1"/>
            <a:r>
              <a:rPr lang="zh-CN" altLang="en-US" dirty="0"/>
              <a:t>信息：信息是做决策的重要参考依据</a:t>
            </a:r>
            <a:endParaRPr lang="en-US" altLang="zh-CN" dirty="0"/>
          </a:p>
          <a:p>
            <a:pPr lvl="1"/>
            <a:r>
              <a:rPr lang="zh-CN" altLang="en-US" dirty="0"/>
              <a:t>目的：利益最大化</a:t>
            </a:r>
            <a:endParaRPr lang="en-US" altLang="zh-CN" dirty="0"/>
          </a:p>
          <a:p>
            <a:r>
              <a:rPr lang="zh-CN" altLang="en-US" dirty="0"/>
              <a:t>博弈的分类</a:t>
            </a:r>
            <a:endParaRPr lang="en-US" altLang="zh-CN" dirty="0"/>
          </a:p>
          <a:p>
            <a:pPr lvl="1"/>
            <a:r>
              <a:rPr lang="zh-CN" altLang="en-US" dirty="0"/>
              <a:t>有限博弈 </a:t>
            </a:r>
            <a:r>
              <a:rPr lang="en-US" altLang="zh-CN" dirty="0"/>
              <a:t>/ </a:t>
            </a:r>
            <a:r>
              <a:rPr lang="zh-CN" altLang="en-US" dirty="0"/>
              <a:t>无限博弈</a:t>
            </a:r>
            <a:endParaRPr lang="en-US" altLang="zh-CN" dirty="0"/>
          </a:p>
          <a:p>
            <a:pPr lvl="1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静态博弈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/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动态博弈</a:t>
            </a:r>
            <a:endParaRPr lang="en-US" altLang="zh-CN" dirty="0"/>
          </a:p>
          <a:p>
            <a:pPr lvl="1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合作博弈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/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非合作博弈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完全信息博弈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/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不完全信息博弈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096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04B8DB-853E-01B9-4A12-CECB6CE6A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zh-CN" altLang="en-US" dirty="0"/>
              <a:t>有限博弈 </a:t>
            </a:r>
            <a:r>
              <a:rPr lang="en-US" altLang="zh-CN" dirty="0"/>
              <a:t>/ </a:t>
            </a:r>
            <a:r>
              <a:rPr lang="zh-CN" altLang="en-US" dirty="0"/>
              <a:t>无限博弈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5B7077B6-D029-5DF1-1E2F-7B5BDAD6E5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639359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590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B685F4-3B6D-0DEA-DEC5-7519D7FD6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zh-CN" altLang="en-US" b="0" i="0">
                <a:effectLst/>
                <a:latin typeface="Helvetica Neue"/>
              </a:rPr>
              <a:t>静态博弈 </a:t>
            </a:r>
            <a:r>
              <a:rPr lang="en-US" altLang="zh-CN" b="0" i="0">
                <a:effectLst/>
                <a:latin typeface="Helvetica Neue"/>
              </a:rPr>
              <a:t>/ </a:t>
            </a:r>
            <a:r>
              <a:rPr lang="zh-CN" altLang="en-US" b="0" i="0">
                <a:effectLst/>
                <a:latin typeface="Helvetica Neue"/>
              </a:rPr>
              <a:t>动态博弈</a:t>
            </a:r>
            <a:endParaRPr lang="zh-CN" altLang="en-US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B616502-3226-16B2-126A-6C6253E29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591763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024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B71F80-1F92-4074-84D9-16A062B21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48DE2FA-8A3D-89F7-7939-D059A7BA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zh-CN" altLang="en-US" dirty="0"/>
              <a:t>合作博弈和非合作博弈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209C9DA-6E0D-46D9-8275-C52222D8C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EB57A4D-E0D0-46DA-B339-F24CA46FA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629DA6B2-DC17-E8EC-0C4D-D402484AF4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37808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8479788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1506</TotalTime>
  <Words>1574</Words>
  <Application>Microsoft Office PowerPoint</Application>
  <PresentationFormat>宽屏</PresentationFormat>
  <Paragraphs>128</Paragraphs>
  <Slides>20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-apple-system</vt:lpstr>
      <vt:lpstr>Helvetica Neue</vt:lpstr>
      <vt:lpstr>等线</vt:lpstr>
      <vt:lpstr>Arial</vt:lpstr>
      <vt:lpstr>Arial</vt:lpstr>
      <vt:lpstr>tahoma</vt:lpstr>
      <vt:lpstr>Trebuchet MS</vt:lpstr>
      <vt:lpstr>Wingdings 3</vt:lpstr>
      <vt:lpstr>平面</vt:lpstr>
      <vt:lpstr>Game Theory</vt:lpstr>
      <vt:lpstr>游戏</vt:lpstr>
      <vt:lpstr>分金分析</vt:lpstr>
      <vt:lpstr>博弈论Game Theory</vt:lpstr>
      <vt:lpstr>熟知的博弈论案例</vt:lpstr>
      <vt:lpstr>博弈论的前提与分类</vt:lpstr>
      <vt:lpstr>有限博弈 / 无限博弈</vt:lpstr>
      <vt:lpstr>静态博弈 / 动态博弈</vt:lpstr>
      <vt:lpstr>合作博弈和非合作博弈</vt:lpstr>
      <vt:lpstr>完全信息博弈 / 不完全信息博弈</vt:lpstr>
      <vt:lpstr>博弈的分类</vt:lpstr>
      <vt:lpstr>博弈策略-纳什均衡</vt:lpstr>
      <vt:lpstr>博弈策略-纳什均衡</vt:lpstr>
      <vt:lpstr>博弈策略-重复博弈</vt:lpstr>
      <vt:lpstr>博弈策略-演化博弈</vt:lpstr>
      <vt:lpstr>博弈策略-博弈树</vt:lpstr>
      <vt:lpstr>博弈在生活中的应用</vt:lpstr>
      <vt:lpstr>博弈的忌讳</vt:lpstr>
      <vt:lpstr>博弈的局限性和挑战</vt:lpstr>
      <vt:lpstr>智猪博弈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秀兰 程</dc:creator>
  <cp:lastModifiedBy>柏强 王</cp:lastModifiedBy>
  <cp:revision>217</cp:revision>
  <dcterms:created xsi:type="dcterms:W3CDTF">2023-10-07T11:09:19Z</dcterms:created>
  <dcterms:modified xsi:type="dcterms:W3CDTF">2023-10-10T14:54:13Z</dcterms:modified>
</cp:coreProperties>
</file>